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11309350" cx="20104100"/>
  <p:notesSz cx="20104100" cy="11309350"/>
  <p:embeddedFontLst>
    <p:embeddedFont>
      <p:font typeface="Quicksand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369E38D-972A-4121-B78D-75FF919E0432}">
  <a:tblStyle styleId="{3369E38D-972A-4121-B78D-75FF919E04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Quicksand-bold.fntdata"/><Relationship Id="rId21" Type="http://schemas.openxmlformats.org/officeDocument/2006/relationships/slide" Target="slides/slide16.xml"/><Relationship Id="rId43" Type="http://schemas.openxmlformats.org/officeDocument/2006/relationships/font" Target="fonts/Quicksand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and change of text and/or images</a:t>
            </a:r>
            <a:endParaRPr b="1" sz="1400"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a textbox 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or copy/paste your story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IMPORTANT: Pasting text should be done with unformated text (On Home tab use the Paste pulldown and choose Paste special… than choose Unformated text)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Mac: Command + Control + V than choose unformated text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Windows: On Home tab use the Paste pulldown and choose Paste special… than choose Unformated text (https://nutsandboltsspeedtraining.com/powerpoint-tutorials/paste-special-powerpoint/)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your text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Press ‘Tab’ on your keyboard to go to the next preset text style. We have 9 different styles on regular Text placeholders (Heading placeholders are always in 1 style)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Subheading QuickSand Bold blue 32 / 42 pt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Subheading QuickSand Bold turquoise 32 / 42 pt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Subheading QuickSand Bold white 32 / 42 pt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Body text Muli Light blue 28 / 38 pt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Body text Muli Light white 28 / 38 pt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Bullet Muli Light blue 28 / 48 pt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Bullet Muli Light white 28 / 48 pt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Quote QuickSand Regular turquoise 34 / 40 pt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Quote QuickSabd Regular white 34 / 40 pt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Press ‘Shift Tab’ to go to the previous style! 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footer presentation name by going to the Insert tab, than choose Header &amp; Footer, than check footer, and fill your title. Press Apply to all!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presentation date by going to the insert tab, than choose Date &amp; Time, than check date &amp; time, choose format. Press Apply to all! (Date is only present on presentation title slide, uncheck in Date &amp; Time if you do not want a date on this slide!)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many pages you can change the background image (i.e.Presentation slide): format background: insert image from file. Choose your picture from the Assets folder!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content slides with a visual: change the default visual: format background: insert image from file (assets folder). Choose your picture! Possible change position by changing the offset percentages</a:t>
            </a:r>
            <a:endParaRPr/>
          </a:p>
        </p:txBody>
      </p:sp>
      <p:sp>
        <p:nvSpPr>
          <p:cNvPr id="157" name="Google Shape;157;p1:notes"/>
          <p:cNvSpPr txBox="1"/>
          <p:nvPr>
            <p:ph idx="12" type="sldNum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3ac0c1f73_0_33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133ac0c1f73_0_33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133ac0c1f73_0_33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3424415ac_1_19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133424415ac_1_19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6" name="Google Shape;246;g133424415ac_1_19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5:notes"/>
          <p:cNvSpPr txBox="1"/>
          <p:nvPr>
            <p:ph idx="1" type="body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5:notes"/>
          <p:cNvSpPr txBox="1"/>
          <p:nvPr>
            <p:ph idx="12" type="sldNum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43296c038_0_3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43296c038_0_3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Jenkins: Open Source en oldest in town. Need own server to host Jenkins. Switched to the Pipeline-as-code as we know it at the moment, but “missed the boat” according to many peepz on the interwebs. Main pro is that it has a lot of plugins as it is open source. So many active developers working on it.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Travis CI: Not open source, but easy to use. Register your project at travis-ci website and add a `.yml` to your git repository. Will work out of the box.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GitLab CI == GithubActions: Simple and declarative. Main pro is that it is directly integrated with your repository, so no other website/dashboards to look at.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GitLab CI/ GItHub Actions is preferred choice if working at one of the two and if you want to set something up quick. Jenkins can be a bit better if you have a lot of repo’s and want more oversight in the jobs on different repo’s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Actions has a marketplace.</a:t>
            </a:r>
            <a:endParaRPr/>
          </a:p>
        </p:txBody>
      </p:sp>
      <p:sp>
        <p:nvSpPr>
          <p:cNvPr id="267" name="Google Shape;267;gf43296c038_0_3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43296c038_0_21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43296c038_0_21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Currently 13723 actions developed by other developers</a:t>
            </a:r>
            <a:endParaRPr/>
          </a:p>
        </p:txBody>
      </p:sp>
      <p:sp>
        <p:nvSpPr>
          <p:cNvPr id="274" name="Google Shape;274;gf43296c038_0_21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3424415ac_1_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3424415ac_1_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Currently 13723 actions developed by other developers</a:t>
            </a:r>
            <a:endParaRPr/>
          </a:p>
        </p:txBody>
      </p:sp>
      <p:sp>
        <p:nvSpPr>
          <p:cNvPr id="282" name="Google Shape;282;g133424415ac_1_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43296c038_0_37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43296c038_0_37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f43296c038_0_37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43296c038_0_46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43296c038_0_46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f43296c038_0_46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43296c038_0_54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43296c038_0_54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f43296c038_0_54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3424415ac_1_26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33424415ac_1_26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133424415ac_1_26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2:notes"/>
          <p:cNvSpPr txBox="1"/>
          <p:nvPr>
            <p:ph idx="1" type="body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2" name="Google Shape;162;p2:notes"/>
          <p:cNvSpPr txBox="1"/>
          <p:nvPr>
            <p:ph idx="12" type="sldNum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3424415ac_1_44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33424415ac_1_44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133424415ac_1_44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3424415ac_1_34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33424415ac_1_34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33424415ac_1_34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f43296c038_0_64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f43296c038_0_64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f43296c038_0_64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43296c038_0_79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f43296c038_0_79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f43296c038_0_79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43296c038_0_97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f43296c038_0_97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f43296c038_0_97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f43296c038_0_87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f43296c038_0_87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f43296c038_0_87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43296c038_0_107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43296c038_0_107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f43296c038_0_107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f43296c038_0_119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f43296c038_0_119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f43296c038_0_119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43296c038_0_7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43296c038_0_7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f43296c038_0_7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f43296c038_0_132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f43296c038_0_132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f43296c038_0_132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 txBox="1"/>
          <p:nvPr>
            <p:ph idx="12" type="sldNum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2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22:notes"/>
          <p:cNvSpPr txBox="1"/>
          <p:nvPr>
            <p:ph idx="1" type="body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2:notes"/>
          <p:cNvSpPr txBox="1"/>
          <p:nvPr>
            <p:ph idx="12" type="sldNum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364dfaabc0_0_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1364dfaabc0_0_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35" name="Google Shape;435;g1364dfaabc0_0_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364dfaabc0_0_7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1364dfaabc0_0_7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1364dfaabc0_0_7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364dfaabc0_0_15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364dfaabc0_0_15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990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lang="en-US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Linting (maar welke? Black/pylint/flake8, wat zijn de config parameters en hoe voegen we die toe zodat ze ook door de ci gebruikt worden</a:t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990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lang="en-US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Testing (vast pytest, maar genereren we ook rapporten, kunnen we de output netjes maken in de logs?)</a:t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990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lang="en-US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Build (Waar maken we een template voor? builden pypi package, docker build etc.</a:t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990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lang="en-US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Deploy step ook binnen scope?</a:t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990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lang="en-US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Make file om de stappen lokaal ook uit te kunnen voeren?</a:t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990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lang="en-US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Alle randzaken; mail bij falen build, aanpassen MR bij het falen/succesvol zijn, message naar slack etc. allemaal van dat soort randzaken als ze dat willen</a:t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1364dfaabc0_0_15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8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28:notes"/>
          <p:cNvSpPr txBox="1"/>
          <p:nvPr>
            <p:ph idx="1" type="body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8:notes"/>
          <p:cNvSpPr txBox="1"/>
          <p:nvPr>
            <p:ph idx="12" type="sldNum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9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29:notes"/>
          <p:cNvSpPr txBox="1"/>
          <p:nvPr>
            <p:ph idx="1" type="body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9:notes"/>
          <p:cNvSpPr txBox="1"/>
          <p:nvPr>
            <p:ph idx="12" type="sldNum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5:notes"/>
          <p:cNvSpPr txBox="1"/>
          <p:nvPr>
            <p:ph idx="1" type="body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5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7:notes"/>
          <p:cNvSpPr txBox="1"/>
          <p:nvPr>
            <p:ph idx="1" type="body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7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3ac0c1f73_0_7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133ac0c1f73_0_7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33ac0c1f73_0_7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4:notes"/>
          <p:cNvSpPr txBox="1"/>
          <p:nvPr>
            <p:ph idx="1" type="body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4:notes"/>
          <p:cNvSpPr txBox="1"/>
          <p:nvPr>
            <p:ph idx="12" type="sldNum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3ac0c1f73_0_46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3ac0c1f73_0_46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33ac0c1f73_0_46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3ac0c1f73_0_4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3ac0c1f73_0_4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33ac0c1f73_0_4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3ac0c1f73_0_2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133ac0c1f73_0_2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133ac0c1f73_0_2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3ac0c1f73_0_53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133ac0c1f73_0_53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133ac0c1f73_0_53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gif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49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40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(blue)">
  <p:cSld name="Cover (blue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2050" y="4304675"/>
            <a:ext cx="7200000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Text 2 columns seperate (white)" type="twoObj">
  <p:cSld name="TWO_OBJECT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900000" y="720000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3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900000" y="2160000"/>
            <a:ext cx="8794800" cy="79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indent="-228600" lvl="3" marL="182880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1820"/>
              <a:buFont typeface="Muli"/>
              <a:buNone/>
              <a:defRPr/>
            </a:lvl4pPr>
            <a:lvl5pPr indent="-228600" lvl="4" marL="228600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  <a:defRPr/>
            </a:lvl5pPr>
            <a:lvl6pPr indent="-344170" lvl="5" marL="274320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  <a:defRPr/>
            </a:lvl6pPr>
            <a:lvl7pPr indent="-344170" lvl="6" marL="320040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Char char="•"/>
              <a:defRPr/>
            </a:lvl7pPr>
            <a:lvl8pPr indent="-228600" lvl="7" marL="365760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/>
            </a:lvl8pPr>
            <a:lvl9pPr indent="-228600" lvl="8" marL="4114800" marR="0" algn="l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2" type="body"/>
          </p:nvPr>
        </p:nvSpPr>
        <p:spPr>
          <a:xfrm>
            <a:off x="10378800" y="2160000"/>
            <a:ext cx="8794800" cy="79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indent="-228600" lvl="3" marL="182880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1820"/>
              <a:buFont typeface="Muli"/>
              <a:buNone/>
              <a:defRPr/>
            </a:lvl4pPr>
            <a:lvl5pPr indent="-228600" lvl="4" marL="228600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  <a:defRPr/>
            </a:lvl5pPr>
            <a:lvl6pPr indent="-344170" lvl="5" marL="274320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  <a:defRPr/>
            </a:lvl6pPr>
            <a:lvl7pPr indent="-344170" lvl="6" marL="320040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Char char="•"/>
              <a:defRPr/>
            </a:lvl7pPr>
            <a:lvl8pPr indent="-228600" lvl="7" marL="365760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/>
            </a:lvl8pPr>
            <a:lvl9pPr indent="-228600" lvl="8" marL="4114800" marR="0" algn="l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/>
        </p:txBody>
      </p:sp>
      <p:cxnSp>
        <p:nvCxnSpPr>
          <p:cNvPr id="77" name="Google Shape;77;p11"/>
          <p:cNvCxnSpPr/>
          <p:nvPr/>
        </p:nvCxnSpPr>
        <p:spPr>
          <a:xfrm>
            <a:off x="900000" y="1800000"/>
            <a:ext cx="900000" cy="0"/>
          </a:xfrm>
          <a:prstGeom prst="straightConnector1">
            <a:avLst/>
          </a:prstGeom>
          <a:noFill/>
          <a:ln cap="rnd" cmpd="sng" w="76200">
            <a:solidFill>
              <a:srgbClr val="EE2F5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8" name="Google Shape;7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000" y="10692000"/>
            <a:ext cx="1212004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idx="11" type="ftr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B9AD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Visual straight (white)">
  <p:cSld name="Content - Visual straight (white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6660000" y="3173"/>
            <a:ext cx="13444100" cy="11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>
            <a:off x="7560000" y="2160000"/>
            <a:ext cx="11638800" cy="79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/>
            </a:lvl1pPr>
            <a:lvl2pPr indent="-228600" lvl="1" marL="9144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indent="-228600" lvl="3" marL="182880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1820"/>
              <a:buFont typeface="Muli"/>
              <a:buNone/>
              <a:defRPr/>
            </a:lvl4pPr>
            <a:lvl5pPr indent="-228600" lvl="4" marL="228600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  <a:defRPr/>
            </a:lvl5pPr>
            <a:lvl6pPr indent="-344170" lvl="5" marL="274320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  <a:defRPr/>
            </a:lvl6pPr>
            <a:lvl7pPr indent="-344170" lvl="6" marL="320040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Char char="•"/>
              <a:defRPr/>
            </a:lvl7pPr>
            <a:lvl8pPr indent="-228600" lvl="7" marL="365760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/>
            </a:lvl8pPr>
            <a:lvl9pPr indent="-228600" lvl="8" marL="4114800" marR="0" algn="l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type="title"/>
          </p:nvPr>
        </p:nvSpPr>
        <p:spPr>
          <a:xfrm>
            <a:off x="7560000" y="720000"/>
            <a:ext cx="1163775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5" name="Google Shape;85;p12"/>
          <p:cNvCxnSpPr/>
          <p:nvPr/>
        </p:nvCxnSpPr>
        <p:spPr>
          <a:xfrm>
            <a:off x="7560000" y="1800000"/>
            <a:ext cx="900000" cy="0"/>
          </a:xfrm>
          <a:prstGeom prst="straightConnector1">
            <a:avLst/>
          </a:prstGeom>
          <a:noFill/>
          <a:ln cap="rnd" cmpd="sng" w="76200">
            <a:solidFill>
              <a:srgbClr val="EE2F5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6" name="Google Shape;8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/>
          <p:nvPr>
            <p:ph idx="11" type="ftr"/>
          </p:nvPr>
        </p:nvSpPr>
        <p:spPr>
          <a:xfrm>
            <a:off x="7560000" y="10602000"/>
            <a:ext cx="99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B9AD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8" name="Google Shape;8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Visual zero (white)">
  <p:cSld name="Content - Visual zero (white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5510" cy="1130935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7560000" y="2160000"/>
            <a:ext cx="11638800" cy="79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/>
            </a:lvl1pPr>
            <a:lvl2pPr indent="-228600" lvl="1" marL="9144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indent="-228600" lvl="3" marL="182880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1820"/>
              <a:buFont typeface="Muli"/>
              <a:buNone/>
              <a:defRPr/>
            </a:lvl4pPr>
            <a:lvl5pPr indent="-228600" lvl="4" marL="228600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  <a:defRPr/>
            </a:lvl5pPr>
            <a:lvl6pPr indent="-344170" lvl="5" marL="274320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  <a:defRPr/>
            </a:lvl6pPr>
            <a:lvl7pPr indent="-344170" lvl="6" marL="320040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Char char="•"/>
              <a:defRPr/>
            </a:lvl7pPr>
            <a:lvl8pPr indent="-228600" lvl="7" marL="365760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/>
            </a:lvl8pPr>
            <a:lvl9pPr indent="-228600" lvl="8" marL="4114800" marR="0" algn="l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type="title"/>
          </p:nvPr>
        </p:nvSpPr>
        <p:spPr>
          <a:xfrm>
            <a:off x="7560000" y="720000"/>
            <a:ext cx="1163775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3" name="Google Shape;93;p13"/>
          <p:cNvCxnSpPr/>
          <p:nvPr/>
        </p:nvCxnSpPr>
        <p:spPr>
          <a:xfrm>
            <a:off x="7560000" y="1800000"/>
            <a:ext cx="900000" cy="0"/>
          </a:xfrm>
          <a:prstGeom prst="straightConnector1">
            <a:avLst/>
          </a:prstGeom>
          <a:noFill/>
          <a:ln cap="rnd" cmpd="sng" w="76200">
            <a:solidFill>
              <a:srgbClr val="EE2F5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4" name="Google Shape;9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>
            <p:ph idx="11" type="ftr"/>
          </p:nvPr>
        </p:nvSpPr>
        <p:spPr>
          <a:xfrm>
            <a:off x="7560000" y="10602000"/>
            <a:ext cx="99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B9AD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Visual one (white)">
  <p:cSld name="Content - Visual one (white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20105510" cy="1130934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7560000" y="2160000"/>
            <a:ext cx="11638800" cy="79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/>
            </a:lvl1pPr>
            <a:lvl2pPr indent="-228600" lvl="1" marL="9144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indent="-228600" lvl="3" marL="182880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1820"/>
              <a:buFont typeface="Muli"/>
              <a:buNone/>
              <a:defRPr/>
            </a:lvl4pPr>
            <a:lvl5pPr indent="-228600" lvl="4" marL="228600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  <a:defRPr/>
            </a:lvl5pPr>
            <a:lvl6pPr indent="-344170" lvl="5" marL="274320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  <a:defRPr/>
            </a:lvl6pPr>
            <a:lvl7pPr indent="-344170" lvl="6" marL="320040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Char char="•"/>
              <a:defRPr/>
            </a:lvl7pPr>
            <a:lvl8pPr indent="-228600" lvl="7" marL="365760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/>
            </a:lvl8pPr>
            <a:lvl9pPr indent="-228600" lvl="8" marL="4114800" marR="0" algn="l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type="title"/>
          </p:nvPr>
        </p:nvSpPr>
        <p:spPr>
          <a:xfrm>
            <a:off x="7560000" y="720000"/>
            <a:ext cx="1163775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1" name="Google Shape;101;p14"/>
          <p:cNvCxnSpPr/>
          <p:nvPr/>
        </p:nvCxnSpPr>
        <p:spPr>
          <a:xfrm>
            <a:off x="7560000" y="1800000"/>
            <a:ext cx="900000" cy="0"/>
          </a:xfrm>
          <a:prstGeom prst="straightConnector1">
            <a:avLst/>
          </a:prstGeom>
          <a:noFill/>
          <a:ln cap="rnd" cmpd="sng" w="76200">
            <a:solidFill>
              <a:srgbClr val="EE2F5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2" name="Google Shape;10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0000" y="10692000"/>
            <a:ext cx="1212004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>
            <p:ph idx="11" type="ftr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B9AD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Quote Text (turqouise / white)">
  <p:cSld name="Content - Quote Text (turqouise / white)">
    <p:bg>
      <p:bgPr>
        <a:solidFill>
          <a:srgbClr val="00B9AD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11" y="0"/>
            <a:ext cx="20105510" cy="11309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/>
          <p:nvPr/>
        </p:nvSpPr>
        <p:spPr>
          <a:xfrm>
            <a:off x="6660000" y="3173"/>
            <a:ext cx="13444100" cy="11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5"/>
          <p:cNvSpPr txBox="1"/>
          <p:nvPr>
            <p:ph idx="1" type="body"/>
          </p:nvPr>
        </p:nvSpPr>
        <p:spPr>
          <a:xfrm>
            <a:off x="7560000" y="2160000"/>
            <a:ext cx="11638800" cy="79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/>
            </a:lvl1pPr>
            <a:lvl2pPr indent="-228600" lvl="1" marL="9144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indent="-228600" lvl="3" marL="182880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1820"/>
              <a:buFont typeface="Muli"/>
              <a:buNone/>
              <a:defRPr/>
            </a:lvl4pPr>
            <a:lvl5pPr indent="-228600" lvl="4" marL="228600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  <a:defRPr/>
            </a:lvl5pPr>
            <a:lvl6pPr indent="-344170" lvl="5" marL="274320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  <a:defRPr/>
            </a:lvl6pPr>
            <a:lvl7pPr indent="-344170" lvl="6" marL="320040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Char char="•"/>
              <a:defRPr/>
            </a:lvl7pPr>
            <a:lvl8pPr indent="-228600" lvl="7" marL="365760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/>
            </a:lvl8pPr>
            <a:lvl9pPr indent="-228600" lvl="8" marL="4114800" marR="0" algn="l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/>
        </p:txBody>
      </p:sp>
      <p:sp>
        <p:nvSpPr>
          <p:cNvPr id="110" name="Google Shape;110;p15"/>
          <p:cNvSpPr txBox="1"/>
          <p:nvPr>
            <p:ph idx="2" type="body"/>
          </p:nvPr>
        </p:nvSpPr>
        <p:spPr>
          <a:xfrm>
            <a:off x="900000" y="2054675"/>
            <a:ext cx="4680000" cy="72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indent="-228600" lvl="1" marL="9144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170"/>
              <a:buNone/>
              <a:defRPr/>
            </a:lvl3pPr>
            <a:lvl4pPr indent="-228600" lvl="3" marL="18288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indent="-228600" lvl="4" marL="22860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indent="-302895" lvl="5" marL="274320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indent="-302895" lvl="6" marL="320040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indent="-228600" lvl="7" marL="3657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indent="-228600" lvl="8" marL="4114800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/>
        </p:txBody>
      </p:sp>
      <p:sp>
        <p:nvSpPr>
          <p:cNvPr id="111" name="Google Shape;111;p15"/>
          <p:cNvSpPr txBox="1"/>
          <p:nvPr>
            <p:ph type="title"/>
          </p:nvPr>
        </p:nvSpPr>
        <p:spPr>
          <a:xfrm>
            <a:off x="7560000" y="720000"/>
            <a:ext cx="116388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2" name="Google Shape;112;p15"/>
          <p:cNvCxnSpPr/>
          <p:nvPr/>
        </p:nvCxnSpPr>
        <p:spPr>
          <a:xfrm>
            <a:off x="7560000" y="1800000"/>
            <a:ext cx="900000" cy="0"/>
          </a:xfrm>
          <a:prstGeom prst="straightConnector1">
            <a:avLst/>
          </a:prstGeom>
          <a:noFill/>
          <a:ln cap="rnd" cmpd="sng" w="76200">
            <a:solidFill>
              <a:srgbClr val="EE2F5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3" name="Google Shape;11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>
            <p:ph idx="11" type="ftr"/>
          </p:nvPr>
        </p:nvSpPr>
        <p:spPr>
          <a:xfrm>
            <a:off x="7560000" y="10602000"/>
            <a:ext cx="99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B9AD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Quote Text (amaranth / white)">
  <p:cSld name="Content - Quote Text (amaranth / white)">
    <p:bg>
      <p:bgPr>
        <a:solidFill>
          <a:srgbClr val="EE2F53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11" y="0"/>
            <a:ext cx="20105510" cy="11309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/>
          <p:nvPr/>
        </p:nvSpPr>
        <p:spPr>
          <a:xfrm>
            <a:off x="6660000" y="3173"/>
            <a:ext cx="13444100" cy="11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7560000" y="2160000"/>
            <a:ext cx="11638800" cy="79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/>
            </a:lvl1pPr>
            <a:lvl2pPr indent="-228600" lvl="1" marL="9144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indent="-228600" lvl="3" marL="182880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1820"/>
              <a:buFont typeface="Muli"/>
              <a:buNone/>
              <a:defRPr/>
            </a:lvl4pPr>
            <a:lvl5pPr indent="-228600" lvl="4" marL="228600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  <a:defRPr/>
            </a:lvl5pPr>
            <a:lvl6pPr indent="-344170" lvl="5" marL="274320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  <a:defRPr/>
            </a:lvl6pPr>
            <a:lvl7pPr indent="-344170" lvl="6" marL="320040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Char char="•"/>
              <a:defRPr/>
            </a:lvl7pPr>
            <a:lvl8pPr indent="-228600" lvl="7" marL="365760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/>
            </a:lvl8pPr>
            <a:lvl9pPr indent="-228600" lvl="8" marL="4114800" marR="0" algn="l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/>
        </p:txBody>
      </p:sp>
      <p:sp>
        <p:nvSpPr>
          <p:cNvPr id="120" name="Google Shape;120;p16"/>
          <p:cNvSpPr txBox="1"/>
          <p:nvPr>
            <p:ph idx="2" type="body"/>
          </p:nvPr>
        </p:nvSpPr>
        <p:spPr>
          <a:xfrm>
            <a:off x="900000" y="2054675"/>
            <a:ext cx="4680000" cy="72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indent="-228600" lvl="1" marL="9144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170"/>
              <a:buNone/>
              <a:defRPr/>
            </a:lvl3pPr>
            <a:lvl4pPr indent="-228600" lvl="3" marL="18288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indent="-228600" lvl="4" marL="22860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indent="-302895" lvl="5" marL="274320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indent="-302895" lvl="6" marL="320040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indent="-228600" lvl="7" marL="3657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indent="-228600" lvl="8" marL="4114800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type="title"/>
          </p:nvPr>
        </p:nvSpPr>
        <p:spPr>
          <a:xfrm>
            <a:off x="7560000" y="720000"/>
            <a:ext cx="116388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2" name="Google Shape;122;p16"/>
          <p:cNvCxnSpPr/>
          <p:nvPr/>
        </p:nvCxnSpPr>
        <p:spPr>
          <a:xfrm>
            <a:off x="7560000" y="1800000"/>
            <a:ext cx="900000" cy="0"/>
          </a:xfrm>
          <a:prstGeom prst="straightConnector1">
            <a:avLst/>
          </a:prstGeom>
          <a:noFill/>
          <a:ln cap="rnd" cmpd="sng" w="76200">
            <a:solidFill>
              <a:srgbClr val="EE2F5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3" name="Google Shape;12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>
            <p:ph idx="11" type="ftr"/>
          </p:nvPr>
        </p:nvSpPr>
        <p:spPr>
          <a:xfrm>
            <a:off x="7560000" y="10602000"/>
            <a:ext cx="99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B9AD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5" name="Google Shape;12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Visual (static)">
  <p:cSld name="Content - Visual (static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idx="1" type="body"/>
          </p:nvPr>
        </p:nvSpPr>
        <p:spPr>
          <a:xfrm>
            <a:off x="900000" y="2520000"/>
            <a:ext cx="9720000" cy="75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170"/>
              <a:buNone/>
              <a:defRPr/>
            </a:lvl3pPr>
            <a:lvl4pPr indent="-228600" lvl="3" marL="18288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indent="-228600" lvl="4" marL="22860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indent="-302895" lvl="5" marL="274320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indent="-302895" lvl="6" marL="320040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indent="-228600" lvl="7" marL="3657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indent="-228600" lvl="8" marL="41148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0002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>
            <p:ph idx="11" type="ftr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Visual (animation)">
  <p:cSld name="Content - Visual (animation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3493054" cy="11327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0000" y="10692000"/>
            <a:ext cx="1212004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>
            <p:ph idx="11" type="ftr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B9AD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Empty (white)">
  <p:cSld name="Content - Empty (white)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000" y="10692000"/>
            <a:ext cx="1212004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>
            <p:ph idx="11" type="ftr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B9AD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cover (blue)">
  <p:cSld name="Backcover (blue)">
    <p:bg>
      <p:bgPr>
        <a:solidFill>
          <a:srgbClr val="0C2749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20105510" cy="1130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2050" y="3464246"/>
            <a:ext cx="7200000" cy="257142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/>
          <p:nvPr/>
        </p:nvSpPr>
        <p:spPr>
          <a:xfrm>
            <a:off x="0" y="10242000"/>
            <a:ext cx="20104101" cy="1080000"/>
          </a:xfrm>
          <a:prstGeom prst="rect">
            <a:avLst/>
          </a:prstGeom>
          <a:solidFill>
            <a:srgbClr val="00B9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" name="Google Shape;144;p20"/>
          <p:cNvGrpSpPr/>
          <p:nvPr/>
        </p:nvGrpSpPr>
        <p:grpSpPr>
          <a:xfrm>
            <a:off x="2398600" y="10548000"/>
            <a:ext cx="2954450" cy="362984"/>
            <a:chOff x="900000" y="9898497"/>
            <a:chExt cx="2954450" cy="362984"/>
          </a:xfrm>
        </p:grpSpPr>
        <p:sp>
          <p:nvSpPr>
            <p:cNvPr id="145" name="Google Shape;145;p20"/>
            <p:cNvSpPr/>
            <p:nvPr/>
          </p:nvSpPr>
          <p:spPr>
            <a:xfrm>
              <a:off x="900000" y="9898497"/>
              <a:ext cx="10922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0C2749"/>
                  </a:solidFill>
                  <a:latin typeface="Quicksand"/>
                  <a:ea typeface="Quicksand"/>
                  <a:cs typeface="Quicksand"/>
                  <a:sym typeface="Quicksand"/>
                </a:rPr>
                <a:t>Phone</a:t>
              </a:r>
              <a:endParaRPr b="1" i="0" sz="1800" u="none" cap="none" strike="noStrike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1695450" y="9898497"/>
              <a:ext cx="21590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0C2749"/>
                  </a:solidFill>
                  <a:latin typeface="Muli"/>
                  <a:ea typeface="Muli"/>
                  <a:cs typeface="Muli"/>
                  <a:sym typeface="Muli"/>
                </a:rPr>
                <a:t>+31 (0)168 479294</a:t>
              </a:r>
              <a:endParaRPr b="0" i="0" sz="1800" u="none" cap="none" strike="noStrike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47" name="Google Shape;147;p20"/>
          <p:cNvGrpSpPr/>
          <p:nvPr/>
        </p:nvGrpSpPr>
        <p:grpSpPr>
          <a:xfrm>
            <a:off x="6013450" y="10548000"/>
            <a:ext cx="3467100" cy="362984"/>
            <a:chOff x="5226050" y="9898497"/>
            <a:chExt cx="3467100" cy="362984"/>
          </a:xfrm>
        </p:grpSpPr>
        <p:sp>
          <p:nvSpPr>
            <p:cNvPr id="148" name="Google Shape;148;p20"/>
            <p:cNvSpPr/>
            <p:nvPr/>
          </p:nvSpPr>
          <p:spPr>
            <a:xfrm>
              <a:off x="5226050" y="9898497"/>
              <a:ext cx="10922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0C2749"/>
                  </a:solidFill>
                  <a:latin typeface="Quicksand"/>
                  <a:ea typeface="Quicksand"/>
                  <a:cs typeface="Quicksand"/>
                  <a:sym typeface="Quicksand"/>
                </a:rPr>
                <a:t>Email</a:t>
              </a:r>
              <a:endParaRPr b="1" i="0" sz="1800" u="none" cap="none" strike="noStrike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5937250" y="9898497"/>
              <a:ext cx="27559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0C2749"/>
                  </a:solidFill>
                  <a:latin typeface="Muli"/>
                  <a:ea typeface="Muli"/>
                  <a:cs typeface="Muli"/>
                  <a:sym typeface="Muli"/>
                </a:rPr>
                <a:t>info@bigdatarepublic.nl</a:t>
              </a:r>
              <a:endParaRPr b="0" i="0" sz="1800" u="none" cap="none" strike="noStrike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50" name="Google Shape;150;p20"/>
          <p:cNvGrpSpPr/>
          <p:nvPr/>
        </p:nvGrpSpPr>
        <p:grpSpPr>
          <a:xfrm>
            <a:off x="10053862" y="10548000"/>
            <a:ext cx="7465788" cy="362984"/>
            <a:chOff x="9901462" y="9898497"/>
            <a:chExt cx="7465788" cy="362984"/>
          </a:xfrm>
        </p:grpSpPr>
        <p:sp>
          <p:nvSpPr>
            <p:cNvPr id="151" name="Google Shape;151;p20"/>
            <p:cNvSpPr/>
            <p:nvPr/>
          </p:nvSpPr>
          <p:spPr>
            <a:xfrm>
              <a:off x="10890250" y="9898497"/>
              <a:ext cx="64770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0C2749"/>
                  </a:solidFill>
                  <a:latin typeface="Muli"/>
                  <a:ea typeface="Muli"/>
                  <a:cs typeface="Muli"/>
                  <a:sym typeface="Muli"/>
                </a:rPr>
                <a:t>Coltbaan 4C, 3439 NG Nieuwegein, The Netherlands</a:t>
              </a:r>
              <a:endParaRPr b="0" i="0" sz="1800" u="none" cap="none" strike="noStrike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9901462" y="9898497"/>
              <a:ext cx="1092200" cy="362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0C2749"/>
                  </a:solidFill>
                  <a:latin typeface="Quicksand"/>
                  <a:ea typeface="Quicksand"/>
                  <a:cs typeface="Quicksand"/>
                  <a:sym typeface="Quicksand"/>
                </a:rPr>
                <a:t>Address</a:t>
              </a:r>
              <a:endParaRPr b="1" i="0" sz="1800" u="none" cap="none" strike="noStrike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pic>
        <p:nvPicPr>
          <p:cNvPr id="153" name="Google Shape;15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0002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(turqouise)">
  <p:cSld name="Title (turqouise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0" type="dt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ctrTitle"/>
          </p:nvPr>
        </p:nvSpPr>
        <p:spPr>
          <a:xfrm>
            <a:off x="900000" y="4266000"/>
            <a:ext cx="18306001" cy="10656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200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indent="-228600" lvl="3" marL="18288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indent="-228600" lvl="4" marL="22860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indent="-302895" lvl="5" marL="274320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indent="-302895" lvl="6" marL="320040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indent="-228600" lvl="7" marL="3657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indent="-228600" lvl="8" marL="41148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20" name="Google Shape;20;p3"/>
          <p:cNvCxnSpPr/>
          <p:nvPr/>
        </p:nvCxnSpPr>
        <p:spPr>
          <a:xfrm>
            <a:off x="900000" y="5654675"/>
            <a:ext cx="900000" cy="0"/>
          </a:xfrm>
          <a:prstGeom prst="straightConnector1">
            <a:avLst/>
          </a:prstGeom>
          <a:noFill/>
          <a:ln cap="rnd" cmpd="sng" w="76200">
            <a:solidFill>
              <a:srgbClr val="EE2F5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Quote Text (blue / white)">
  <p:cSld name="Content - Quote Text (blue / white)">
    <p:bg>
      <p:bgPr>
        <a:solidFill>
          <a:srgbClr val="0C2749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11" y="0"/>
            <a:ext cx="20105510" cy="1130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6660000" y="3173"/>
            <a:ext cx="13444100" cy="11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560000" y="2160000"/>
            <a:ext cx="11638800" cy="79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/>
            </a:lvl1pPr>
            <a:lvl2pPr indent="-228600" lvl="1" marL="9144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indent="-228600" lvl="3" marL="182880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1820"/>
              <a:buFont typeface="Muli"/>
              <a:buNone/>
              <a:defRPr/>
            </a:lvl4pPr>
            <a:lvl5pPr indent="-228600" lvl="4" marL="228600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  <a:defRPr/>
            </a:lvl5pPr>
            <a:lvl6pPr indent="-344170" lvl="5" marL="274320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  <a:defRPr/>
            </a:lvl6pPr>
            <a:lvl7pPr indent="-344170" lvl="6" marL="320040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Char char="•"/>
              <a:defRPr/>
            </a:lvl7pPr>
            <a:lvl8pPr indent="-228600" lvl="7" marL="365760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/>
            </a:lvl8pPr>
            <a:lvl9pPr indent="-228600" lvl="8" marL="4114800" marR="0" algn="l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900000" y="2054675"/>
            <a:ext cx="4680000" cy="72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indent="-228600" lvl="1" marL="9144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170"/>
              <a:buNone/>
              <a:defRPr/>
            </a:lvl3pPr>
            <a:lvl4pPr indent="-228600" lvl="3" marL="18288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indent="-228600" lvl="4" marL="22860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indent="-302895" lvl="5" marL="274320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indent="-302895" lvl="6" marL="320040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indent="-228600" lvl="7" marL="3657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indent="-228600" lvl="8" marL="4114800" marR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7560000" y="720000"/>
            <a:ext cx="116388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7" name="Google Shape;27;p4"/>
          <p:cNvCxnSpPr/>
          <p:nvPr/>
        </p:nvCxnSpPr>
        <p:spPr>
          <a:xfrm>
            <a:off x="7560000" y="1800000"/>
            <a:ext cx="900000" cy="0"/>
          </a:xfrm>
          <a:prstGeom prst="straightConnector1">
            <a:avLst/>
          </a:prstGeom>
          <a:noFill/>
          <a:ln cap="rnd" cmpd="sng" w="76200">
            <a:solidFill>
              <a:srgbClr val="EE2F5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1" type="ftr"/>
          </p:nvPr>
        </p:nvSpPr>
        <p:spPr>
          <a:xfrm>
            <a:off x="7560000" y="10602000"/>
            <a:ext cx="99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B9AD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Text White 1 column  (white)">
  <p:cSld name="Content - Text White 1 column  (white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" type="body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/>
            </a:lvl1pPr>
            <a:lvl2pPr indent="-228600" lvl="1" marL="9144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indent="-228600" lvl="3" marL="182880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1820"/>
              <a:buFont typeface="Muli"/>
              <a:buNone/>
              <a:defRPr/>
            </a:lvl4pPr>
            <a:lvl5pPr indent="-228600" lvl="4" marL="228600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  <a:defRPr/>
            </a:lvl5pPr>
            <a:lvl6pPr indent="-344170" lvl="5" marL="274320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  <a:defRPr/>
            </a:lvl6pPr>
            <a:lvl7pPr indent="-344170" lvl="6" marL="320040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Char char="•"/>
              <a:defRPr/>
            </a:lvl7pPr>
            <a:lvl8pPr indent="-228600" lvl="7" marL="365760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/>
            </a:lvl8pPr>
            <a:lvl9pPr indent="-228600" lvl="8" marL="4114800" marR="0" algn="l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/>
        </p:txBody>
      </p:sp>
      <p:pic>
        <p:nvPicPr>
          <p:cNvPr id="33" name="Google Shape;3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0000" y="10692000"/>
            <a:ext cx="1212004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idx="11" type="ftr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B9AD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900000" y="720000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3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7" name="Google Shape;37;p5"/>
          <p:cNvCxnSpPr/>
          <p:nvPr/>
        </p:nvCxnSpPr>
        <p:spPr>
          <a:xfrm>
            <a:off x="900000" y="1800000"/>
            <a:ext cx="900000" cy="0"/>
          </a:xfrm>
          <a:prstGeom prst="straightConnector1">
            <a:avLst/>
          </a:prstGeom>
          <a:noFill/>
          <a:ln cap="rnd" cmpd="sng" w="76200">
            <a:solidFill>
              <a:srgbClr val="EE2F5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(gradient)">
  <p:cSld name="Title (gradient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idx="10" type="dt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/>
          <p:nvPr>
            <p:ph type="ctrTitle"/>
          </p:nvPr>
        </p:nvSpPr>
        <p:spPr>
          <a:xfrm>
            <a:off x="900000" y="4266000"/>
            <a:ext cx="18306001" cy="10656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indent="-228600" lvl="3" marL="18288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indent="-228600" lvl="4" marL="22860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indent="-302895" lvl="5" marL="274320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indent="-302895" lvl="6" marL="320040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indent="-228600" lvl="7" marL="3657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indent="-228600" lvl="8" marL="41148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43" name="Google Shape;43;p6"/>
          <p:cNvCxnSpPr/>
          <p:nvPr/>
        </p:nvCxnSpPr>
        <p:spPr>
          <a:xfrm>
            <a:off x="900000" y="5654675"/>
            <a:ext cx="900000" cy="0"/>
          </a:xfrm>
          <a:prstGeom prst="straightConnector1">
            <a:avLst/>
          </a:prstGeom>
          <a:noFill/>
          <a:ln cap="rnd" cmpd="sng" w="76200">
            <a:solidFill>
              <a:srgbClr val="EE2F5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4" name="Google Shape;4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(blue)">
  <p:cSld name="Title (blue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0" type="dt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7" name="Google Shape;4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/>
          <p:nvPr>
            <p:ph type="ctrTitle"/>
          </p:nvPr>
        </p:nvSpPr>
        <p:spPr>
          <a:xfrm>
            <a:off x="900000" y="4266000"/>
            <a:ext cx="18306001" cy="10656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200">
                <a:solidFill>
                  <a:srgbClr val="00B9AD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indent="-228600" lvl="3" marL="18288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indent="-228600" lvl="4" marL="22860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indent="-302895" lvl="5" marL="274320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indent="-302895" lvl="6" marL="320040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indent="-228600" lvl="7" marL="3657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indent="-228600" lvl="8" marL="41148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51" name="Google Shape;51;p7"/>
          <p:cNvCxnSpPr/>
          <p:nvPr/>
        </p:nvCxnSpPr>
        <p:spPr>
          <a:xfrm>
            <a:off x="900000" y="5654675"/>
            <a:ext cx="900000" cy="0"/>
          </a:xfrm>
          <a:prstGeom prst="straightConnector1">
            <a:avLst/>
          </a:prstGeom>
          <a:noFill/>
          <a:ln cap="rnd" cmpd="sng" w="76200">
            <a:solidFill>
              <a:srgbClr val="EE2F5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(amaranth)">
  <p:cSld name="Title (amaranth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0" type="dt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4" name="Google Shape;5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0000" y="10692000"/>
            <a:ext cx="12120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/>
          <p:nvPr>
            <p:ph type="ctrTitle"/>
          </p:nvPr>
        </p:nvSpPr>
        <p:spPr>
          <a:xfrm>
            <a:off x="900000" y="4266000"/>
            <a:ext cx="18306001" cy="10656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200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indent="-228600" lvl="3" marL="18288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indent="-228600" lvl="4" marL="22860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indent="-302895" lvl="5" marL="274320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indent="-302895" lvl="6" marL="320040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indent="-228600" lvl="7" marL="3657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indent="-228600" lvl="8" marL="41148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58" name="Google Shape;58;p8"/>
          <p:cNvCxnSpPr/>
          <p:nvPr/>
        </p:nvCxnSpPr>
        <p:spPr>
          <a:xfrm>
            <a:off x="900000" y="5654675"/>
            <a:ext cx="900000" cy="0"/>
          </a:xfrm>
          <a:prstGeom prst="straightConnector1">
            <a:avLst/>
          </a:prstGeom>
          <a:noFill/>
          <a:ln cap="rnd" cmpd="sng" w="76200">
            <a:solidFill>
              <a:srgbClr val="00B9AD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(pearl)">
  <p:cSld name="Section (pearl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0000" y="10692000"/>
            <a:ext cx="1212004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9"/>
          <p:cNvSpPr txBox="1"/>
          <p:nvPr>
            <p:ph idx="11" type="ftr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B9AD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3" name="Google Shape;63;p9"/>
          <p:cNvCxnSpPr/>
          <p:nvPr/>
        </p:nvCxnSpPr>
        <p:spPr>
          <a:xfrm>
            <a:off x="900000" y="5654675"/>
            <a:ext cx="900000" cy="0"/>
          </a:xfrm>
          <a:prstGeom prst="straightConnector1">
            <a:avLst/>
          </a:prstGeom>
          <a:noFill/>
          <a:ln cap="rnd" cmpd="sng" w="63500">
            <a:solidFill>
              <a:srgbClr val="EE2F5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9"/>
          <p:cNvSpPr txBox="1"/>
          <p:nvPr>
            <p:ph type="ctrTitle"/>
          </p:nvPr>
        </p:nvSpPr>
        <p:spPr>
          <a:xfrm>
            <a:off x="900000" y="4522559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>
                <a:solidFill>
                  <a:srgbClr val="00B9AD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>
                <a:solidFill>
                  <a:srgbClr val="0C2749"/>
                </a:solidFill>
              </a:defRPr>
            </a:lvl3pPr>
            <a:lvl4pPr indent="-228600" lvl="3" marL="1828800" algn="l">
              <a:lnSpc>
                <a:spcPct val="211111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170"/>
              <a:buNone/>
              <a:defRPr/>
            </a:lvl4pPr>
            <a:lvl5pPr indent="-228600" lvl="4" marL="2286000" algn="l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None/>
              <a:defRPr/>
            </a:lvl5pPr>
            <a:lvl6pPr indent="-302895" lvl="5" marL="274320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170"/>
              <a:buChar char="•"/>
              <a:defRPr/>
            </a:lvl6pPr>
            <a:lvl7pPr indent="-302895" lvl="6" marL="3200400" algn="l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Char char="•"/>
              <a:defRPr/>
            </a:lvl7pPr>
            <a:lvl8pPr indent="-228600" lvl="7" marL="36576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1800"/>
              <a:buNone/>
              <a:defRPr/>
            </a:lvl8pPr>
            <a:lvl9pPr indent="-228600" lvl="8" marL="411480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Text 2 columns continuous (white)">
  <p:cSld name="Content - Text 2 columns continuous (white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900000" y="2160000"/>
            <a:ext cx="18306001" cy="79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/>
            </a:lvl1pPr>
            <a:lvl2pPr indent="-228600" lvl="1" marL="91440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/>
            </a:lvl3pPr>
            <a:lvl4pPr indent="-228600" lvl="3" marL="182880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1820"/>
              <a:buFont typeface="Muli"/>
              <a:buNone/>
              <a:defRPr/>
            </a:lvl4pPr>
            <a:lvl5pPr indent="-228600" lvl="4" marL="228600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  <a:defRPr/>
            </a:lvl5pPr>
            <a:lvl6pPr indent="-344170" lvl="5" marL="274320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Char char="•"/>
              <a:defRPr/>
            </a:lvl6pPr>
            <a:lvl7pPr indent="-344170" lvl="6" marL="320040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Char char="•"/>
              <a:defRPr/>
            </a:lvl7pPr>
            <a:lvl8pPr indent="-228600" lvl="7" marL="365760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/>
            </a:lvl8pPr>
            <a:lvl9pPr indent="-228600" lvl="8" marL="4114800" marR="0" algn="l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type="title"/>
          </p:nvPr>
        </p:nvSpPr>
        <p:spPr>
          <a:xfrm>
            <a:off x="900000" y="720000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9" name="Google Shape;6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40000" y="10206000"/>
            <a:ext cx="2016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0000" y="10692000"/>
            <a:ext cx="1212004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B9AD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2" name="Google Shape;72;p10"/>
          <p:cNvCxnSpPr/>
          <p:nvPr/>
        </p:nvCxnSpPr>
        <p:spPr>
          <a:xfrm>
            <a:off x="900000" y="1800000"/>
            <a:ext cx="900000" cy="0"/>
          </a:xfrm>
          <a:prstGeom prst="straightConnector1">
            <a:avLst/>
          </a:prstGeom>
          <a:noFill/>
          <a:ln cap="rnd" cmpd="sng" w="76200">
            <a:solidFill>
              <a:srgbClr val="EE2F5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00000" y="720000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900000" y="2160000"/>
            <a:ext cx="18306001" cy="7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C2749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228600" lvl="1" marL="9144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B9AD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228600" lvl="2" marL="13716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2989B"/>
              </a:buClr>
              <a:buSzPts val="2080"/>
              <a:buFont typeface="Quicksand"/>
              <a:buNone/>
              <a:defRPr b="1" i="0" sz="32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228600" lvl="3" marL="1828800" marR="0" rtl="0" algn="l">
              <a:lnSpc>
                <a:spcPct val="135714"/>
              </a:lnSpc>
              <a:spcBef>
                <a:spcPts val="1000"/>
              </a:spcBef>
              <a:spcAft>
                <a:spcPts val="0"/>
              </a:spcAft>
              <a:buClr>
                <a:srgbClr val="0C2749"/>
              </a:buClr>
              <a:buSzPts val="1820"/>
              <a:buFont typeface="Muli"/>
              <a:buNone/>
              <a:defRPr b="0" i="0" sz="2800" u="none" cap="none" strike="noStrike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228600" lvl="4" marL="22860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  <a:defRPr b="0" i="0" sz="2800" u="none" cap="none" strike="noStrik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44170" lvl="5" marL="274320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rgbClr val="0C2749"/>
              </a:buClr>
              <a:buSzPts val="1820"/>
              <a:buFont typeface="Arial"/>
              <a:buChar char="•"/>
              <a:defRPr b="0" i="0" sz="2800" u="none" cap="none" strike="noStrike">
                <a:solidFill>
                  <a:srgbClr val="0C2749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44170" lvl="6" marL="320040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Arial"/>
              <a:buChar char="•"/>
              <a:defRPr b="0" i="1" sz="2800" u="none" cap="none" strike="noStrik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228600" lvl="7" marL="365760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00B9AD"/>
              </a:buClr>
              <a:buSzPts val="3400"/>
              <a:buFont typeface="Quicksand"/>
              <a:buNone/>
              <a:defRPr b="0" i="0" sz="3400" u="none" cap="none" strike="noStrike">
                <a:solidFill>
                  <a:srgbClr val="00B9AD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228600" lvl="8" marL="411480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  <a:defRPr b="0" i="0" sz="34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Relationship Id="rId6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Relationship Id="rId6" Type="http://schemas.openxmlformats.org/officeDocument/2006/relationships/image" Target="../media/image51.png"/><Relationship Id="rId7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Relationship Id="rId6" Type="http://schemas.openxmlformats.org/officeDocument/2006/relationships/image" Target="../media/image51.png"/><Relationship Id="rId7" Type="http://schemas.openxmlformats.org/officeDocument/2006/relationships/image" Target="../media/image50.png"/><Relationship Id="rId8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5" Type="http://schemas.openxmlformats.org/officeDocument/2006/relationships/image" Target="../media/image48.png"/><Relationship Id="rId6" Type="http://schemas.openxmlformats.org/officeDocument/2006/relationships/image" Target="../media/image51.png"/><Relationship Id="rId7" Type="http://schemas.openxmlformats.org/officeDocument/2006/relationships/image" Target="../media/image50.png"/><Relationship Id="rId8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jpg"/></Relationships>
</file>

<file path=ppt/slides/_rels/slide36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idx="1" type="body"/>
          </p:nvPr>
        </p:nvSpPr>
        <p:spPr>
          <a:xfrm>
            <a:off x="900000" y="2160000"/>
            <a:ext cx="18306000" cy="79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36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Automatisch deployen van applicaties (vaak) zonder handmatige interventie</a:t>
            </a:r>
            <a:endParaRPr>
              <a:solidFill>
                <a:schemeClr val="dk1"/>
              </a:solidFill>
            </a:endParaRPr>
          </a:p>
          <a:p>
            <a:pPr indent="0" lvl="1" marL="36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	</a:t>
            </a:r>
            <a:r>
              <a:rPr b="0" lang="en-US">
                <a:solidFill>
                  <a:schemeClr val="dk1"/>
                </a:solidFill>
              </a:rPr>
              <a:t>Soms kan handmatig testen nuttig nog steeds nuttig zijn (e.g. front-end/QA checks)</a:t>
            </a:r>
            <a:endParaRPr b="0">
              <a:solidFill>
                <a:schemeClr val="dk1"/>
              </a:solidFill>
            </a:endParaRPr>
          </a:p>
          <a:p>
            <a:pPr indent="0" lvl="1" marL="36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1" marL="36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Terminologie vaak door elkaar gebruikt</a:t>
            </a:r>
            <a:endParaRPr>
              <a:solidFill>
                <a:schemeClr val="dk1"/>
              </a:solidFill>
            </a:endParaRPr>
          </a:p>
          <a:p>
            <a:pPr indent="453599" lvl="1" marL="36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solidFill>
                  <a:schemeClr val="dk1"/>
                </a:solidFill>
              </a:rPr>
              <a:t>Delivery: e.g. software deliverable die ready is om naar productie gepusht te worden</a:t>
            </a:r>
            <a:endParaRPr b="0">
              <a:solidFill>
                <a:schemeClr val="dk1"/>
              </a:solidFill>
            </a:endParaRPr>
          </a:p>
          <a:p>
            <a:pPr indent="453599" lvl="1" marL="36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solidFill>
                  <a:schemeClr val="dk1"/>
                </a:solidFill>
              </a:rPr>
              <a:t>Deployment: e.g. deploy new code on cluster</a:t>
            </a:r>
            <a:endParaRPr b="0">
              <a:solidFill>
                <a:schemeClr val="dk1"/>
              </a:solidFill>
            </a:endParaRPr>
          </a:p>
        </p:txBody>
      </p:sp>
      <p:sp>
        <p:nvSpPr>
          <p:cNvPr id="240" name="Google Shape;240;p30"/>
          <p:cNvSpPr txBox="1"/>
          <p:nvPr>
            <p:ph type="title"/>
          </p:nvPr>
        </p:nvSpPr>
        <p:spPr>
          <a:xfrm>
            <a:off x="900000" y="720000"/>
            <a:ext cx="1830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Continuous Delivery / Deployment</a:t>
            </a:r>
            <a:endParaRPr/>
          </a:p>
        </p:txBody>
      </p:sp>
      <p:sp>
        <p:nvSpPr>
          <p:cNvPr id="241" name="Google Shape;241;p30"/>
          <p:cNvSpPr txBox="1"/>
          <p:nvPr>
            <p:ph idx="11" type="ftr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name</a:t>
            </a:r>
            <a:endParaRPr/>
          </a:p>
        </p:txBody>
      </p:sp>
      <p:pic>
        <p:nvPicPr>
          <p:cNvPr id="242" name="Google Shape;2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175" y="6647150"/>
            <a:ext cx="7169650" cy="36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ctrTitle"/>
          </p:nvPr>
        </p:nvSpPr>
        <p:spPr>
          <a:xfrm>
            <a:off x="900000" y="4266000"/>
            <a:ext cx="183060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CI/CD Tools</a:t>
            </a:r>
            <a:endParaRPr/>
          </a:p>
        </p:txBody>
      </p:sp>
      <p:sp>
        <p:nvSpPr>
          <p:cNvPr id="249" name="Google Shape;249;p31"/>
          <p:cNvSpPr txBox="1"/>
          <p:nvPr>
            <p:ph idx="1" type="body"/>
          </p:nvPr>
        </p:nvSpPr>
        <p:spPr>
          <a:xfrm>
            <a:off x="900000" y="5940000"/>
            <a:ext cx="18306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2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080"/>
              <a:buFont typeface="Quicksand"/>
              <a:buNone/>
            </a:pPr>
            <a:r>
              <a:rPr lang="en-US"/>
              <a:t>Overview + GitHub Actions</a:t>
            </a:r>
            <a:endParaRPr/>
          </a:p>
        </p:txBody>
      </p:sp>
      <p:sp>
        <p:nvSpPr>
          <p:cNvPr id="250" name="Google Shape;250;p31"/>
          <p:cNvSpPr txBox="1"/>
          <p:nvPr>
            <p:ph idx="10" type="dt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Vrijdag, 17 juni 2022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type="title"/>
          </p:nvPr>
        </p:nvSpPr>
        <p:spPr>
          <a:xfrm>
            <a:off x="900000" y="720000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Tools</a:t>
            </a:r>
            <a:endParaRPr/>
          </a:p>
        </p:txBody>
      </p:sp>
      <p:sp>
        <p:nvSpPr>
          <p:cNvPr id="257" name="Google Shape;257;p32"/>
          <p:cNvSpPr txBox="1"/>
          <p:nvPr>
            <p:ph idx="11" type="ftr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name</a:t>
            </a:r>
            <a:endParaRPr/>
          </a:p>
        </p:txBody>
      </p:sp>
      <p:pic>
        <p:nvPicPr>
          <p:cNvPr id="258" name="Google Shape;2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850" y="2404824"/>
            <a:ext cx="4764701" cy="24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7525" y="1675104"/>
            <a:ext cx="428625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 rotWithShape="1">
          <a:blip r:embed="rId5">
            <a:alphaModFix/>
          </a:blip>
          <a:srcRect b="41799" l="0" r="0" t="0"/>
          <a:stretch/>
        </p:blipFill>
        <p:spPr>
          <a:xfrm>
            <a:off x="13648675" y="5546825"/>
            <a:ext cx="5968550" cy="207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0000" y="6165347"/>
            <a:ext cx="2855075" cy="28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1050" y="7239784"/>
            <a:ext cx="6115050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23088" y="4628677"/>
            <a:ext cx="5442037" cy="16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title"/>
          </p:nvPr>
        </p:nvSpPr>
        <p:spPr>
          <a:xfrm>
            <a:off x="900000" y="720000"/>
            <a:ext cx="18306000" cy="7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Tools</a:t>
            </a:r>
            <a:endParaRPr/>
          </a:p>
        </p:txBody>
      </p:sp>
      <p:pic>
        <p:nvPicPr>
          <p:cNvPr id="270" name="Google Shape;2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500" y="1743850"/>
            <a:ext cx="10905101" cy="817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900000" y="720000"/>
            <a:ext cx="18306000" cy="7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Actions</a:t>
            </a:r>
            <a:endParaRPr/>
          </a:p>
        </p:txBody>
      </p:sp>
      <p:pic>
        <p:nvPicPr>
          <p:cNvPr id="277" name="Google Shape;2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000" y="1920050"/>
            <a:ext cx="7208300" cy="815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5650" y="4321175"/>
            <a:ext cx="976312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>
            <p:ph type="title"/>
          </p:nvPr>
        </p:nvSpPr>
        <p:spPr>
          <a:xfrm>
            <a:off x="900000" y="720000"/>
            <a:ext cx="18306000" cy="7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Actions</a:t>
            </a:r>
            <a:endParaRPr/>
          </a:p>
        </p:txBody>
      </p:sp>
      <p:sp>
        <p:nvSpPr>
          <p:cNvPr id="285" name="Google Shape;285;p35"/>
          <p:cNvSpPr/>
          <p:nvPr/>
        </p:nvSpPr>
        <p:spPr>
          <a:xfrm>
            <a:off x="4268875" y="2994600"/>
            <a:ext cx="11882700" cy="598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86" name="Google Shape;286;p35"/>
          <p:cNvSpPr txBox="1"/>
          <p:nvPr/>
        </p:nvSpPr>
        <p:spPr>
          <a:xfrm>
            <a:off x="4758050" y="4683025"/>
            <a:ext cx="917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Github Actions</a:t>
            </a:r>
            <a:endParaRPr sz="32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87" name="Google Shape;287;p35"/>
          <p:cNvSpPr/>
          <p:nvPr/>
        </p:nvSpPr>
        <p:spPr>
          <a:xfrm>
            <a:off x="8872250" y="3942475"/>
            <a:ext cx="6705900" cy="46431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88" name="Google Shape;288;p35"/>
          <p:cNvSpPr txBox="1"/>
          <p:nvPr/>
        </p:nvSpPr>
        <p:spPr>
          <a:xfrm>
            <a:off x="10517450" y="5791125"/>
            <a:ext cx="341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CI/CD pipelines</a:t>
            </a:r>
            <a:endParaRPr sz="32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>
            <p:ph idx="1" type="body"/>
          </p:nvPr>
        </p:nvSpPr>
        <p:spPr>
          <a:xfrm>
            <a:off x="1171275" y="4957675"/>
            <a:ext cx="5628000" cy="319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/>
              <a:t>Event driven</a:t>
            </a:r>
            <a:endParaRPr sz="5100"/>
          </a:p>
        </p:txBody>
      </p:sp>
      <p:sp>
        <p:nvSpPr>
          <p:cNvPr id="295" name="Google Shape;295;p36"/>
          <p:cNvSpPr txBox="1"/>
          <p:nvPr>
            <p:ph type="title"/>
          </p:nvPr>
        </p:nvSpPr>
        <p:spPr>
          <a:xfrm>
            <a:off x="900000" y="720000"/>
            <a:ext cx="18306000" cy="7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Actions (Hands-on Prep)</a:t>
            </a:r>
            <a:endParaRPr/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2690" y="-3396700"/>
            <a:ext cx="7269750" cy="1661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36"/>
          <p:cNvCxnSpPr/>
          <p:nvPr/>
        </p:nvCxnSpPr>
        <p:spPr>
          <a:xfrm>
            <a:off x="5408800" y="6426175"/>
            <a:ext cx="60192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/>
          <p:nvPr>
            <p:ph type="title"/>
          </p:nvPr>
        </p:nvSpPr>
        <p:spPr>
          <a:xfrm>
            <a:off x="900000" y="720000"/>
            <a:ext cx="18306000" cy="7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GithHub Actions</a:t>
            </a:r>
            <a:endParaRPr/>
          </a:p>
        </p:txBody>
      </p:sp>
      <p:pic>
        <p:nvPicPr>
          <p:cNvPr id="304" name="Google Shape;3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850" y="2523600"/>
            <a:ext cx="12281474" cy="429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7"/>
          <p:cNvSpPr txBox="1"/>
          <p:nvPr/>
        </p:nvSpPr>
        <p:spPr>
          <a:xfrm>
            <a:off x="3591925" y="7341750"/>
            <a:ext cx="133806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Quicksand"/>
              <a:buChar char="●"/>
            </a:pPr>
            <a:r>
              <a:rPr b="1" lang="en-US" sz="2900">
                <a:latin typeface="Quicksand"/>
                <a:ea typeface="Quicksand"/>
                <a:cs typeface="Quicksand"/>
                <a:sym typeface="Quicksand"/>
              </a:rPr>
              <a:t>Jobs kunnen bestaan uit verschillende </a:t>
            </a:r>
            <a:r>
              <a:rPr b="1" i="1" lang="en-US" sz="2900">
                <a:latin typeface="Quicksand"/>
                <a:ea typeface="Quicksand"/>
                <a:cs typeface="Quicksand"/>
                <a:sym typeface="Quicksand"/>
              </a:rPr>
              <a:t>steps</a:t>
            </a:r>
            <a:endParaRPr b="1" i="1" sz="2900">
              <a:latin typeface="Quicksand"/>
              <a:ea typeface="Quicksand"/>
              <a:cs typeface="Quicksand"/>
              <a:sym typeface="Quicksand"/>
            </a:endParaRPr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SzPts val="2900"/>
              <a:buFont typeface="Quicksand"/>
              <a:buChar char="○"/>
            </a:pPr>
            <a:r>
              <a:rPr lang="en-US" sz="2900">
                <a:latin typeface="Quicksand"/>
                <a:ea typeface="Quicksand"/>
                <a:cs typeface="Quicksand"/>
                <a:sym typeface="Quicksand"/>
              </a:rPr>
              <a:t>Steps worden sequentieel gerund</a:t>
            </a:r>
            <a:endParaRPr sz="2900">
              <a:latin typeface="Quicksand"/>
              <a:ea typeface="Quicksand"/>
              <a:cs typeface="Quicksand"/>
              <a:sym typeface="Quicksand"/>
            </a:endParaRPr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SzPts val="2900"/>
              <a:buFont typeface="Quicksand"/>
              <a:buChar char="○"/>
            </a:pPr>
            <a:r>
              <a:rPr lang="en-US" sz="2900">
                <a:latin typeface="Quicksand"/>
                <a:ea typeface="Quicksand"/>
                <a:cs typeface="Quicksand"/>
                <a:sym typeface="Quicksand"/>
              </a:rPr>
              <a:t>Steps kunnen een GitHub Action (marketplace) of custom scripts zijn</a:t>
            </a:r>
            <a:endParaRPr sz="2900">
              <a:latin typeface="Quicksand"/>
              <a:ea typeface="Quicksand"/>
              <a:cs typeface="Quicksand"/>
              <a:sym typeface="Quicksand"/>
            </a:endParaRPr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SzPts val="2900"/>
              <a:buFont typeface="Quicksand"/>
              <a:buChar char="○"/>
            </a:pPr>
            <a:r>
              <a:rPr lang="en-US" sz="2900">
                <a:latin typeface="Quicksand"/>
                <a:ea typeface="Quicksand"/>
                <a:cs typeface="Quicksand"/>
                <a:sym typeface="Quicksand"/>
              </a:rPr>
              <a:t>Er kan data worden uitgewisseld tussen stappen</a:t>
            </a:r>
            <a:endParaRPr sz="2900">
              <a:latin typeface="Quicksand"/>
              <a:ea typeface="Quicksand"/>
              <a:cs typeface="Quicksand"/>
              <a:sym typeface="Quicksand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Quicksand"/>
              <a:buChar char="●"/>
            </a:pPr>
            <a:r>
              <a:rPr b="1" lang="en-US" sz="2900">
                <a:latin typeface="Quicksand"/>
                <a:ea typeface="Quicksand"/>
                <a:cs typeface="Quicksand"/>
                <a:sym typeface="Quicksand"/>
              </a:rPr>
              <a:t>Jobs runnen parallel (unless otherwise specified)</a:t>
            </a:r>
            <a:endParaRPr b="1" sz="2900">
              <a:latin typeface="Quicksand"/>
              <a:ea typeface="Quicksand"/>
              <a:cs typeface="Quicksand"/>
              <a:sym typeface="Quicksand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Quicksand"/>
              <a:buChar char="●"/>
            </a:pPr>
            <a:r>
              <a:rPr b="1" lang="en-US" sz="2900">
                <a:latin typeface="Quicksand"/>
                <a:ea typeface="Quicksand"/>
                <a:cs typeface="Quicksand"/>
                <a:sym typeface="Quicksand"/>
              </a:rPr>
              <a:t>Elke job heeft z’n eigen VM</a:t>
            </a:r>
            <a:endParaRPr b="1" sz="2900">
              <a:latin typeface="Quicksand"/>
              <a:ea typeface="Quicksand"/>
              <a:cs typeface="Quicksand"/>
              <a:sym typeface="Quicksand"/>
            </a:endParaRPr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SzPts val="2900"/>
              <a:buFont typeface="Quicksand"/>
              <a:buChar char="○"/>
            </a:pPr>
            <a:r>
              <a:rPr lang="en-US" sz="2900">
                <a:latin typeface="Quicksand"/>
                <a:ea typeface="Quicksand"/>
                <a:cs typeface="Quicksand"/>
                <a:sym typeface="Quicksand"/>
              </a:rPr>
              <a:t>VM’s zijn gehost op Runners (MacOS/Linux/Windows or self-hosted)</a:t>
            </a:r>
            <a:endParaRPr sz="29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/>
          <p:nvPr>
            <p:ph idx="1" type="body"/>
          </p:nvPr>
        </p:nvSpPr>
        <p:spPr>
          <a:xfrm>
            <a:off x="900000" y="2160000"/>
            <a:ext cx="18306000" cy="79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Workflows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/>
              <a:t>Een workflow is een set van 1 of meerdere jobs (die bestaan uit 1 of meerdere </a:t>
            </a:r>
            <a:r>
              <a:rPr b="0" i="1" lang="en-US"/>
              <a:t>steps</a:t>
            </a:r>
            <a:r>
              <a:rPr b="0" lang="en-US"/>
              <a:t>)</a:t>
            </a:r>
            <a:endParaRPr b="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/>
              <a:t>Workflows worden gedefineerd in een </a:t>
            </a:r>
            <a:r>
              <a:rPr b="0" i="1" lang="en-US"/>
              <a:t>`.yaml`</a:t>
            </a:r>
            <a:r>
              <a:rPr b="0" lang="en-US"/>
              <a:t> file in de </a:t>
            </a:r>
            <a:r>
              <a:rPr b="0" i="1" lang="en-US"/>
              <a:t>`.github/workflows/`</a:t>
            </a:r>
            <a:r>
              <a:rPr b="0" lang="en-US"/>
              <a:t> folder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Actions										vs. 				Running Scripts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8"/>
          <p:cNvSpPr txBox="1"/>
          <p:nvPr>
            <p:ph type="title"/>
          </p:nvPr>
        </p:nvSpPr>
        <p:spPr>
          <a:xfrm>
            <a:off x="900000" y="720000"/>
            <a:ext cx="18306000" cy="7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Actions</a:t>
            </a:r>
            <a:endParaRPr/>
          </a:p>
        </p:txBody>
      </p:sp>
      <p:pic>
        <p:nvPicPr>
          <p:cNvPr id="313" name="Google Shape;3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2500" y="5993400"/>
            <a:ext cx="8937300" cy="14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49453" y="7528178"/>
            <a:ext cx="8799999" cy="18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8"/>
          <p:cNvPicPr preferRelativeResize="0"/>
          <p:nvPr/>
        </p:nvPicPr>
        <p:blipFill rotWithShape="1">
          <a:blip r:embed="rId5">
            <a:alphaModFix/>
          </a:blip>
          <a:srcRect b="20375" l="0" r="0" t="0"/>
          <a:stretch/>
        </p:blipFill>
        <p:spPr>
          <a:xfrm>
            <a:off x="900000" y="5993400"/>
            <a:ext cx="8937300" cy="28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/>
          <p:nvPr>
            <p:ph idx="1" type="body"/>
          </p:nvPr>
        </p:nvSpPr>
        <p:spPr>
          <a:xfrm>
            <a:off x="900000" y="2160000"/>
            <a:ext cx="18306000" cy="79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Each workflow starts with a fresh environment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r>
              <a:rPr b="0" lang="en-US"/>
              <a:t>Environment variables can be scoped per workflow, job or step</a:t>
            </a:r>
            <a:endParaRPr b="0"/>
          </a:p>
        </p:txBody>
      </p:sp>
      <p:sp>
        <p:nvSpPr>
          <p:cNvPr id="322" name="Google Shape;322;p39"/>
          <p:cNvSpPr txBox="1"/>
          <p:nvPr>
            <p:ph type="title"/>
          </p:nvPr>
        </p:nvSpPr>
        <p:spPr>
          <a:xfrm>
            <a:off x="900000" y="720000"/>
            <a:ext cx="18306000" cy="7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Actions Environment</a:t>
            </a:r>
            <a:endParaRPr/>
          </a:p>
        </p:txBody>
      </p:sp>
      <p:pic>
        <p:nvPicPr>
          <p:cNvPr id="323" name="Google Shape;3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083" y="3647333"/>
            <a:ext cx="11548479" cy="63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9050" y="5394675"/>
            <a:ext cx="9443550" cy="23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ctrTitle"/>
          </p:nvPr>
        </p:nvSpPr>
        <p:spPr>
          <a:xfrm>
            <a:off x="900000" y="4266000"/>
            <a:ext cx="18306001" cy="10656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CI/CD</a:t>
            </a:r>
            <a:endParaRPr/>
          </a:p>
        </p:txBody>
      </p:sp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900000" y="5940000"/>
            <a:ext cx="18306001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2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080"/>
              <a:buFont typeface="Quicksand"/>
              <a:buNone/>
            </a:pPr>
            <a:r>
              <a:rPr lang="en-US"/>
              <a:t>Making your life easy</a:t>
            </a:r>
            <a:endParaRPr/>
          </a:p>
        </p:txBody>
      </p:sp>
      <p:sp>
        <p:nvSpPr>
          <p:cNvPr id="166" name="Google Shape;166;p22"/>
          <p:cNvSpPr txBox="1"/>
          <p:nvPr>
            <p:ph idx="10" type="dt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Vrijdag, 17 juni 2022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 txBox="1"/>
          <p:nvPr>
            <p:ph idx="1" type="body"/>
          </p:nvPr>
        </p:nvSpPr>
        <p:spPr>
          <a:xfrm>
            <a:off x="900000" y="2160000"/>
            <a:ext cx="18306000" cy="98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can define outputs per step which can be reused in other steps</a:t>
            </a:r>
            <a:endParaRPr b="0"/>
          </a:p>
        </p:txBody>
      </p:sp>
      <p:sp>
        <p:nvSpPr>
          <p:cNvPr id="331" name="Google Shape;331;p40"/>
          <p:cNvSpPr txBox="1"/>
          <p:nvPr>
            <p:ph type="title"/>
          </p:nvPr>
        </p:nvSpPr>
        <p:spPr>
          <a:xfrm>
            <a:off x="900000" y="720000"/>
            <a:ext cx="18306000" cy="7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Actions Environment</a:t>
            </a:r>
            <a:endParaRPr/>
          </a:p>
        </p:txBody>
      </p:sp>
      <p:pic>
        <p:nvPicPr>
          <p:cNvPr id="332" name="Google Shape;3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512" y="3142750"/>
            <a:ext cx="13710274" cy="298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0"/>
          <p:cNvPicPr preferRelativeResize="0"/>
          <p:nvPr/>
        </p:nvPicPr>
        <p:blipFill rotWithShape="1">
          <a:blip r:embed="rId4">
            <a:alphaModFix/>
          </a:blip>
          <a:srcRect b="0" l="0" r="0" t="18520"/>
          <a:stretch/>
        </p:blipFill>
        <p:spPr>
          <a:xfrm>
            <a:off x="1759350" y="7856226"/>
            <a:ext cx="10439751" cy="285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0"/>
          <p:cNvSpPr txBox="1"/>
          <p:nvPr>
            <p:ph idx="1" type="body"/>
          </p:nvPr>
        </p:nvSpPr>
        <p:spPr>
          <a:xfrm>
            <a:off x="899050" y="6522425"/>
            <a:ext cx="18306000" cy="118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 do fancy stuff as setting a custom step summary or customize your logs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r>
              <a:rPr b="0" lang="en-US"/>
              <a:t>See: https://www.webfx.com/tools/emoji-cheat-sheet/</a:t>
            </a:r>
            <a:endParaRPr b="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/>
          <p:cNvSpPr txBox="1"/>
          <p:nvPr>
            <p:ph idx="1" type="body"/>
          </p:nvPr>
        </p:nvSpPr>
        <p:spPr>
          <a:xfrm>
            <a:off x="900000" y="2160000"/>
            <a:ext cx="18306000" cy="79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Secrets can be managed on repo-level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r>
              <a:rPr b="0" lang="en-US"/>
              <a:t>See repo → settings → secrets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	All secrets can then easily be consumed by the runners of this specific repo</a:t>
            </a:r>
            <a:endParaRPr b="0"/>
          </a:p>
        </p:txBody>
      </p:sp>
      <p:sp>
        <p:nvSpPr>
          <p:cNvPr id="341" name="Google Shape;341;p41"/>
          <p:cNvSpPr txBox="1"/>
          <p:nvPr>
            <p:ph type="title"/>
          </p:nvPr>
        </p:nvSpPr>
        <p:spPr>
          <a:xfrm>
            <a:off x="900000" y="720000"/>
            <a:ext cx="18306000" cy="7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Actions Secrets</a:t>
            </a:r>
            <a:endParaRPr/>
          </a:p>
        </p:txBody>
      </p:sp>
      <p:pic>
        <p:nvPicPr>
          <p:cNvPr id="342" name="Google Shape;3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007" y="4362175"/>
            <a:ext cx="13763826" cy="61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6450" y="7791600"/>
            <a:ext cx="8763325" cy="26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2"/>
          <p:cNvSpPr txBox="1"/>
          <p:nvPr>
            <p:ph type="title"/>
          </p:nvPr>
        </p:nvSpPr>
        <p:spPr>
          <a:xfrm>
            <a:off x="900000" y="720000"/>
            <a:ext cx="18306000" cy="7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Actions - Examples</a:t>
            </a:r>
            <a:endParaRPr/>
          </a:p>
        </p:txBody>
      </p:sp>
      <p:pic>
        <p:nvPicPr>
          <p:cNvPr id="350" name="Google Shape;3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002" y="1997650"/>
            <a:ext cx="8662625" cy="88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5027" y="1641900"/>
            <a:ext cx="7277100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3"/>
          <p:cNvSpPr txBox="1"/>
          <p:nvPr>
            <p:ph type="title"/>
          </p:nvPr>
        </p:nvSpPr>
        <p:spPr>
          <a:xfrm>
            <a:off x="900000" y="720000"/>
            <a:ext cx="18306000" cy="7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Actions - Examples</a:t>
            </a:r>
            <a:endParaRPr/>
          </a:p>
        </p:txBody>
      </p:sp>
      <p:pic>
        <p:nvPicPr>
          <p:cNvPr id="358" name="Google Shape;3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002" y="1997650"/>
            <a:ext cx="8662625" cy="88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5027" y="1641900"/>
            <a:ext cx="7277100" cy="43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52398" y="1828999"/>
            <a:ext cx="7611824" cy="915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4"/>
          <p:cNvSpPr txBox="1"/>
          <p:nvPr>
            <p:ph type="title"/>
          </p:nvPr>
        </p:nvSpPr>
        <p:spPr>
          <a:xfrm>
            <a:off x="900000" y="720000"/>
            <a:ext cx="18306000" cy="7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Actions - Examples</a:t>
            </a:r>
            <a:endParaRPr/>
          </a:p>
        </p:txBody>
      </p:sp>
      <p:pic>
        <p:nvPicPr>
          <p:cNvPr id="367" name="Google Shape;3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002" y="1997650"/>
            <a:ext cx="8662625" cy="88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5027" y="1641900"/>
            <a:ext cx="7277100" cy="43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52398" y="1828999"/>
            <a:ext cx="7611824" cy="915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2100" y="1997650"/>
            <a:ext cx="8352852" cy="88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/>
          <p:nvPr>
            <p:ph type="title"/>
          </p:nvPr>
        </p:nvSpPr>
        <p:spPr>
          <a:xfrm>
            <a:off x="900000" y="720000"/>
            <a:ext cx="18306000" cy="7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Actions - Examples</a:t>
            </a:r>
            <a:endParaRPr/>
          </a:p>
        </p:txBody>
      </p:sp>
      <p:pic>
        <p:nvPicPr>
          <p:cNvPr id="377" name="Google Shape;3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002" y="1997650"/>
            <a:ext cx="8662625" cy="88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5027" y="1641900"/>
            <a:ext cx="7277100" cy="43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52398" y="1828999"/>
            <a:ext cx="7611824" cy="915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52400" y="1997650"/>
            <a:ext cx="8303024" cy="872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2100" y="1997650"/>
            <a:ext cx="8352852" cy="88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6"/>
          <p:cNvSpPr txBox="1"/>
          <p:nvPr>
            <p:ph type="title"/>
          </p:nvPr>
        </p:nvSpPr>
        <p:spPr>
          <a:xfrm>
            <a:off x="900000" y="720000"/>
            <a:ext cx="18306000" cy="7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Actions - Examples</a:t>
            </a:r>
            <a:endParaRPr/>
          </a:p>
        </p:txBody>
      </p:sp>
      <p:pic>
        <p:nvPicPr>
          <p:cNvPr id="388" name="Google Shape;3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002" y="1997650"/>
            <a:ext cx="8662625" cy="88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5027" y="1641900"/>
            <a:ext cx="7277100" cy="43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52398" y="1828999"/>
            <a:ext cx="7611824" cy="915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52400" y="1997650"/>
            <a:ext cx="8303024" cy="872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2100" y="1997650"/>
            <a:ext cx="8352852" cy="88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3227" y="1954627"/>
            <a:ext cx="8121725" cy="890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/>
          <p:nvPr>
            <p:ph type="title"/>
          </p:nvPr>
        </p:nvSpPr>
        <p:spPr>
          <a:xfrm>
            <a:off x="900000" y="720000"/>
            <a:ext cx="18306000" cy="7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Actions - Examples</a:t>
            </a:r>
            <a:endParaRPr/>
          </a:p>
        </p:txBody>
      </p:sp>
      <p:pic>
        <p:nvPicPr>
          <p:cNvPr id="400" name="Google Shape;4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002" y="1997650"/>
            <a:ext cx="8662625" cy="88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5027" y="1641900"/>
            <a:ext cx="7277100" cy="43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52398" y="1828999"/>
            <a:ext cx="7611824" cy="915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52400" y="1997650"/>
            <a:ext cx="8303024" cy="872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2100" y="1997650"/>
            <a:ext cx="8352852" cy="88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3227" y="1954627"/>
            <a:ext cx="8121725" cy="890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52402" y="1489500"/>
            <a:ext cx="8303025" cy="938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8"/>
          <p:cNvSpPr txBox="1"/>
          <p:nvPr>
            <p:ph type="title"/>
          </p:nvPr>
        </p:nvSpPr>
        <p:spPr>
          <a:xfrm>
            <a:off x="900000" y="720000"/>
            <a:ext cx="18306000" cy="7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Actions - Weird Examples</a:t>
            </a:r>
            <a:endParaRPr/>
          </a:p>
        </p:txBody>
      </p:sp>
      <p:pic>
        <p:nvPicPr>
          <p:cNvPr id="413" name="Google Shape;4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000" y="2079000"/>
            <a:ext cx="7933851" cy="855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5205" y="1889717"/>
            <a:ext cx="9568925" cy="893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9"/>
          <p:cNvSpPr txBox="1"/>
          <p:nvPr>
            <p:ph idx="1" type="body"/>
          </p:nvPr>
        </p:nvSpPr>
        <p:spPr>
          <a:xfrm>
            <a:off x="900000" y="2160000"/>
            <a:ext cx="18306000" cy="79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9"/>
          <p:cNvSpPr txBox="1"/>
          <p:nvPr>
            <p:ph type="title"/>
          </p:nvPr>
        </p:nvSpPr>
        <p:spPr>
          <a:xfrm>
            <a:off x="900000" y="720000"/>
            <a:ext cx="18306000" cy="7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Actions - Weird Examples</a:t>
            </a:r>
            <a:endParaRPr/>
          </a:p>
        </p:txBody>
      </p:sp>
      <p:pic>
        <p:nvPicPr>
          <p:cNvPr id="422" name="Google Shape;4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000" y="2079000"/>
            <a:ext cx="7933851" cy="855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96855" y="1929255"/>
            <a:ext cx="9568925" cy="893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9"/>
          <p:cNvPicPr preferRelativeResize="0"/>
          <p:nvPr/>
        </p:nvPicPr>
        <p:blipFill rotWithShape="1">
          <a:blip r:embed="rId5">
            <a:alphaModFix/>
          </a:blip>
          <a:srcRect b="0" l="0" r="7732" t="0"/>
          <a:stretch/>
        </p:blipFill>
        <p:spPr>
          <a:xfrm>
            <a:off x="798275" y="1929250"/>
            <a:ext cx="8798575" cy="893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idx="1" type="body"/>
          </p:nvPr>
        </p:nvSpPr>
        <p:spPr>
          <a:xfrm>
            <a:off x="9991000" y="8226975"/>
            <a:ext cx="9900000" cy="13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Een kant-en-klare pipeline opzetten (hands-on) die je kunt gebruiken in je projecten</a:t>
            </a:r>
            <a:endParaRPr b="0"/>
          </a:p>
        </p:txBody>
      </p:sp>
      <p:sp>
        <p:nvSpPr>
          <p:cNvPr id="173" name="Google Shape;173;p23"/>
          <p:cNvSpPr txBox="1"/>
          <p:nvPr>
            <p:ph idx="2" type="body"/>
          </p:nvPr>
        </p:nvSpPr>
        <p:spPr>
          <a:xfrm>
            <a:off x="900000" y="2054675"/>
            <a:ext cx="4680000" cy="72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8" marL="3175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</a:pPr>
            <a:r>
              <a:rPr lang="en-US"/>
              <a:t>“</a:t>
            </a:r>
            <a:r>
              <a:rPr lang="en-US"/>
              <a:t>It’s gonna be legen - wait for it - dary.” </a:t>
            </a:r>
            <a:r>
              <a:rPr i="1" lang="en-US"/>
              <a:t>Barney Stinson</a:t>
            </a:r>
            <a:endParaRPr i="1"/>
          </a:p>
        </p:txBody>
      </p:sp>
      <p:sp>
        <p:nvSpPr>
          <p:cNvPr id="174" name="Google Shape;174;p23"/>
          <p:cNvSpPr txBox="1"/>
          <p:nvPr>
            <p:ph type="title"/>
          </p:nvPr>
        </p:nvSpPr>
        <p:spPr>
          <a:xfrm>
            <a:off x="7560000" y="720000"/>
            <a:ext cx="116388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Trainingsdoelen</a:t>
            </a:r>
            <a:endParaRPr/>
          </a:p>
        </p:txBody>
      </p:sp>
      <p:sp>
        <p:nvSpPr>
          <p:cNvPr id="175" name="Google Shape;175;p23"/>
          <p:cNvSpPr txBox="1"/>
          <p:nvPr>
            <p:ph idx="11" type="ftr"/>
          </p:nvPr>
        </p:nvSpPr>
        <p:spPr>
          <a:xfrm>
            <a:off x="7560000" y="10602000"/>
            <a:ext cx="99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name</a:t>
            </a:r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0000" y="2698372"/>
            <a:ext cx="1782650" cy="17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2478" y="5377751"/>
            <a:ext cx="1717125" cy="17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2384" y="8099784"/>
            <a:ext cx="1497300" cy="14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9927650" y="5834575"/>
            <a:ext cx="99747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Comfortabel worden met het opzetten/aanpassen van de CI/CD pipeline in je projecten</a:t>
            </a:r>
            <a:endParaRPr b="0"/>
          </a:p>
        </p:txBody>
      </p:sp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9927650" y="3461675"/>
            <a:ext cx="990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De kernconcepten en het nut van CI &amp; CD begrijpen</a:t>
            </a:r>
            <a:endParaRPr b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0"/>
          <p:cNvSpPr txBox="1"/>
          <p:nvPr>
            <p:ph type="title"/>
          </p:nvPr>
        </p:nvSpPr>
        <p:spPr>
          <a:xfrm>
            <a:off x="7560000" y="720000"/>
            <a:ext cx="1163775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</a:t>
            </a:r>
            <a:endParaRPr/>
          </a:p>
        </p:txBody>
      </p:sp>
      <p:sp>
        <p:nvSpPr>
          <p:cNvPr id="431" name="Google Shape;431;p50"/>
          <p:cNvSpPr txBox="1"/>
          <p:nvPr>
            <p:ph idx="11" type="ftr"/>
          </p:nvPr>
        </p:nvSpPr>
        <p:spPr>
          <a:xfrm>
            <a:off x="7560000" y="10602000"/>
            <a:ext cx="99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name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1"/>
          <p:cNvSpPr txBox="1"/>
          <p:nvPr>
            <p:ph type="ctrTitle"/>
          </p:nvPr>
        </p:nvSpPr>
        <p:spPr>
          <a:xfrm>
            <a:off x="900000" y="4266000"/>
            <a:ext cx="183060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CI/CD Training - Dag 2</a:t>
            </a:r>
            <a:endParaRPr/>
          </a:p>
        </p:txBody>
      </p:sp>
      <p:sp>
        <p:nvSpPr>
          <p:cNvPr id="438" name="Google Shape;438;p51"/>
          <p:cNvSpPr txBox="1"/>
          <p:nvPr>
            <p:ph idx="10" type="dt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Vrijdag, 17 juni 2022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2"/>
          <p:cNvSpPr txBox="1"/>
          <p:nvPr>
            <p:ph idx="1" type="body"/>
          </p:nvPr>
        </p:nvSpPr>
        <p:spPr>
          <a:xfrm>
            <a:off x="7560000" y="2160000"/>
            <a:ext cx="11638800" cy="79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6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Dag 1</a:t>
            </a:r>
            <a:endParaRPr/>
          </a:p>
          <a:p>
            <a:pPr indent="-317500" lvl="0" marL="4572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/>
              <a:t>Wat is CI/CD?</a:t>
            </a:r>
            <a:endParaRPr b="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/>
              <a:t>Continuous Integration </a:t>
            </a:r>
            <a:r>
              <a:rPr lang="en-US"/>
              <a:t>(CI)</a:t>
            </a:r>
            <a:endParaRPr/>
          </a:p>
          <a:p>
            <a:pPr indent="-317500" lvl="0" marL="4572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/>
              <a:t>Continuous Delivery / Deployment </a:t>
            </a:r>
            <a:r>
              <a:rPr lang="en-US"/>
              <a:t>(CD)</a:t>
            </a:r>
            <a:endParaRPr b="0"/>
          </a:p>
          <a:p>
            <a:pPr indent="-317500" lvl="0" marL="4572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/>
              <a:t>Tools</a:t>
            </a:r>
            <a:endParaRPr b="0"/>
          </a:p>
          <a:p>
            <a:pPr indent="-317500" lvl="0" marL="4572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/>
              <a:t>Hands-on</a:t>
            </a:r>
            <a:endParaRPr b="0"/>
          </a:p>
          <a:p>
            <a:pPr indent="0" lvl="0" marL="36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36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Dag 2</a:t>
            </a:r>
            <a:endParaRPr/>
          </a:p>
          <a:p>
            <a:pPr indent="-317500" lvl="0" marL="4572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/>
              <a:t>Continue h</a:t>
            </a:r>
            <a:r>
              <a:rPr b="0" lang="en-US"/>
              <a:t>ands-on</a:t>
            </a:r>
            <a:endParaRPr b="0"/>
          </a:p>
          <a:p>
            <a:pPr indent="-317500" lvl="0" marL="4572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/>
              <a:t>Wrap-up hand-on</a:t>
            </a:r>
            <a:endParaRPr b="0"/>
          </a:p>
          <a:p>
            <a:pPr indent="-317500" lvl="0" marL="4572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/>
              <a:t>Vantage CI/CD template</a:t>
            </a:r>
            <a:endParaRPr b="0"/>
          </a:p>
          <a:p>
            <a:pPr indent="-317500" lvl="0" marL="4572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/>
              <a:t>Wrap-up training</a:t>
            </a:r>
            <a:endParaRPr b="0"/>
          </a:p>
        </p:txBody>
      </p:sp>
      <p:sp>
        <p:nvSpPr>
          <p:cNvPr id="445" name="Google Shape;445;p52"/>
          <p:cNvSpPr txBox="1"/>
          <p:nvPr>
            <p:ph idx="2" type="body"/>
          </p:nvPr>
        </p:nvSpPr>
        <p:spPr>
          <a:xfrm>
            <a:off x="900000" y="2054675"/>
            <a:ext cx="4680000" cy="72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8" marL="3175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</a:pPr>
            <a:r>
              <a:rPr lang="en-US"/>
              <a:t>“It’s gonna be legen - wait for it - dary.” </a:t>
            </a:r>
            <a:r>
              <a:rPr i="1" lang="en-US"/>
              <a:t>Barney Stinson</a:t>
            </a:r>
            <a:endParaRPr i="1"/>
          </a:p>
        </p:txBody>
      </p:sp>
      <p:sp>
        <p:nvSpPr>
          <p:cNvPr id="446" name="Google Shape;446;p52"/>
          <p:cNvSpPr txBox="1"/>
          <p:nvPr>
            <p:ph type="title"/>
          </p:nvPr>
        </p:nvSpPr>
        <p:spPr>
          <a:xfrm>
            <a:off x="7560000" y="720000"/>
            <a:ext cx="11638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Programma</a:t>
            </a:r>
            <a:endParaRPr/>
          </a:p>
        </p:txBody>
      </p:sp>
      <p:sp>
        <p:nvSpPr>
          <p:cNvPr id="447" name="Google Shape;447;p52"/>
          <p:cNvSpPr txBox="1"/>
          <p:nvPr>
            <p:ph idx="11" type="ftr"/>
          </p:nvPr>
        </p:nvSpPr>
        <p:spPr>
          <a:xfrm>
            <a:off x="7560000" y="10602000"/>
            <a:ext cx="99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CI/CD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3"/>
          <p:cNvSpPr txBox="1"/>
          <p:nvPr>
            <p:ph idx="1" type="body"/>
          </p:nvPr>
        </p:nvSpPr>
        <p:spPr>
          <a:xfrm>
            <a:off x="7560000" y="2160000"/>
            <a:ext cx="11638800" cy="79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b="0" lang="en-US"/>
              <a:t>Wie is de product owner?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b="0" lang="en-US"/>
              <a:t>20/30 min brainstorm -&gt; scope?</a:t>
            </a:r>
            <a:endParaRPr b="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t/>
            </a:r>
            <a:endParaRPr b="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b="0" lang="en-US"/>
              <a:t>Taken verdelen</a:t>
            </a:r>
            <a:endParaRPr b="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b="0" lang="en-US"/>
              <a:t>Bouwen</a:t>
            </a:r>
            <a:endParaRPr b="0"/>
          </a:p>
        </p:txBody>
      </p:sp>
      <p:sp>
        <p:nvSpPr>
          <p:cNvPr id="454" name="Google Shape;454;p53"/>
          <p:cNvSpPr txBox="1"/>
          <p:nvPr>
            <p:ph idx="2" type="body"/>
          </p:nvPr>
        </p:nvSpPr>
        <p:spPr>
          <a:xfrm>
            <a:off x="900000" y="2054675"/>
            <a:ext cx="4680000" cy="72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3"/>
          <p:cNvSpPr txBox="1"/>
          <p:nvPr>
            <p:ph type="title"/>
          </p:nvPr>
        </p:nvSpPr>
        <p:spPr>
          <a:xfrm>
            <a:off x="7560000" y="720000"/>
            <a:ext cx="11638800" cy="7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CI/CD template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4"/>
          <p:cNvSpPr txBox="1"/>
          <p:nvPr>
            <p:ph idx="1" type="body"/>
          </p:nvPr>
        </p:nvSpPr>
        <p:spPr>
          <a:xfrm>
            <a:off x="900000" y="2520000"/>
            <a:ext cx="9720000" cy="75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4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</a:pPr>
            <a:r>
              <a:rPr lang="en-US"/>
              <a:t>Image description (male)</a:t>
            </a:r>
            <a:endParaRPr/>
          </a:p>
        </p:txBody>
      </p:sp>
      <p:sp>
        <p:nvSpPr>
          <p:cNvPr id="462" name="Google Shape;462;p54"/>
          <p:cNvSpPr txBox="1"/>
          <p:nvPr>
            <p:ph idx="11" type="ftr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name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5"/>
          <p:cNvSpPr txBox="1"/>
          <p:nvPr>
            <p:ph idx="1" type="body"/>
          </p:nvPr>
        </p:nvSpPr>
        <p:spPr>
          <a:xfrm>
            <a:off x="900000" y="2520000"/>
            <a:ext cx="9720000" cy="75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4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20"/>
              <a:buFont typeface="Muli"/>
              <a:buNone/>
            </a:pPr>
            <a:r>
              <a:rPr lang="en-US"/>
              <a:t>Image description (female)</a:t>
            </a:r>
            <a:endParaRPr/>
          </a:p>
        </p:txBody>
      </p:sp>
      <p:sp>
        <p:nvSpPr>
          <p:cNvPr id="469" name="Google Shape;469;p55"/>
          <p:cNvSpPr txBox="1"/>
          <p:nvPr>
            <p:ph idx="11" type="ftr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name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6"/>
          <p:cNvSpPr txBox="1"/>
          <p:nvPr>
            <p:ph type="title"/>
          </p:nvPr>
        </p:nvSpPr>
        <p:spPr>
          <a:xfrm>
            <a:off x="900000" y="720000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elements</a:t>
            </a:r>
            <a:endParaRPr/>
          </a:p>
        </p:txBody>
      </p:sp>
      <p:grpSp>
        <p:nvGrpSpPr>
          <p:cNvPr id="475" name="Google Shape;475;p56"/>
          <p:cNvGrpSpPr/>
          <p:nvPr/>
        </p:nvGrpSpPr>
        <p:grpSpPr>
          <a:xfrm>
            <a:off x="898100" y="3231242"/>
            <a:ext cx="5698570" cy="1905000"/>
            <a:chOff x="6623050" y="2545442"/>
            <a:chExt cx="5698570" cy="1905000"/>
          </a:xfrm>
        </p:grpSpPr>
        <p:sp>
          <p:nvSpPr>
            <p:cNvPr id="476" name="Google Shape;476;p56"/>
            <p:cNvSpPr/>
            <p:nvPr/>
          </p:nvSpPr>
          <p:spPr>
            <a:xfrm>
              <a:off x="6623050" y="2545442"/>
              <a:ext cx="5698570" cy="1905000"/>
            </a:xfrm>
            <a:prstGeom prst="rect">
              <a:avLst/>
            </a:prstGeom>
            <a:solidFill>
              <a:srgbClr val="0C27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77" name="Google Shape;477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60550" y="2959200"/>
              <a:ext cx="3024000" cy="108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8" name="Google Shape;478;p56"/>
          <p:cNvGrpSpPr/>
          <p:nvPr/>
        </p:nvGrpSpPr>
        <p:grpSpPr>
          <a:xfrm>
            <a:off x="13507430" y="3231242"/>
            <a:ext cx="5698570" cy="1905000"/>
            <a:chOff x="13404850" y="2545442"/>
            <a:chExt cx="5698570" cy="1905000"/>
          </a:xfrm>
        </p:grpSpPr>
        <p:sp>
          <p:nvSpPr>
            <p:cNvPr id="479" name="Google Shape;479;p56"/>
            <p:cNvSpPr/>
            <p:nvPr/>
          </p:nvSpPr>
          <p:spPr>
            <a:xfrm>
              <a:off x="13404850" y="2545442"/>
              <a:ext cx="5698570" cy="1905000"/>
            </a:xfrm>
            <a:prstGeom prst="rect">
              <a:avLst/>
            </a:prstGeom>
            <a:solidFill>
              <a:srgbClr val="00B9A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0" name="Google Shape;480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742134" y="2957942"/>
              <a:ext cx="3024000" cy="108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1" name="Google Shape;481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3700" y="3645000"/>
            <a:ext cx="3024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64550" y="7026275"/>
            <a:ext cx="2424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391050" y="7026275"/>
            <a:ext cx="2424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615550" y="7026275"/>
            <a:ext cx="2424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40050" y="7026275"/>
            <a:ext cx="2424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6"/>
          <p:cNvSpPr/>
          <p:nvPr/>
        </p:nvSpPr>
        <p:spPr>
          <a:xfrm>
            <a:off x="898100" y="6758167"/>
            <a:ext cx="3286550" cy="877708"/>
          </a:xfrm>
          <a:prstGeom prst="rect">
            <a:avLst/>
          </a:prstGeom>
          <a:solidFill>
            <a:srgbClr val="0C27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7" name="Google Shape;487;p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89050" y="7026275"/>
            <a:ext cx="2424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6"/>
          <p:cNvSpPr txBox="1"/>
          <p:nvPr>
            <p:ph idx="11" type="ftr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name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7560000" y="2160000"/>
            <a:ext cx="11638800" cy="79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6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Dag 1</a:t>
            </a:r>
            <a:endParaRPr/>
          </a:p>
          <a:p>
            <a:pPr indent="-317500" lvl="0" marL="4572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/>
              <a:t>Wat is CI/CD?</a:t>
            </a:r>
            <a:endParaRPr b="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/>
              <a:t>Continuous Integration </a:t>
            </a:r>
            <a:r>
              <a:rPr lang="en-US"/>
              <a:t>(CI)</a:t>
            </a:r>
            <a:endParaRPr/>
          </a:p>
          <a:p>
            <a:pPr indent="-317500" lvl="0" marL="4572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/>
              <a:t>Continuous Delivery / Deployment </a:t>
            </a:r>
            <a:r>
              <a:rPr lang="en-US"/>
              <a:t>(CD)</a:t>
            </a:r>
            <a:endParaRPr b="0"/>
          </a:p>
          <a:p>
            <a:pPr indent="-317500" lvl="0" marL="4572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/>
              <a:t>Tools</a:t>
            </a:r>
            <a:endParaRPr b="0"/>
          </a:p>
          <a:p>
            <a:pPr indent="-317500" lvl="0" marL="4572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/>
              <a:t>Hands-on</a:t>
            </a:r>
            <a:endParaRPr b="0"/>
          </a:p>
          <a:p>
            <a:pPr indent="0" lvl="0" marL="36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36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Dag 2</a:t>
            </a:r>
            <a:endParaRPr/>
          </a:p>
          <a:p>
            <a:pPr indent="-317500" lvl="0" marL="4572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/>
              <a:t>Hands-on</a:t>
            </a:r>
            <a:endParaRPr b="0"/>
          </a:p>
          <a:p>
            <a:pPr indent="-317500" lvl="0" marL="4572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-US"/>
              <a:t>Wrap-up</a:t>
            </a:r>
            <a:endParaRPr b="0"/>
          </a:p>
        </p:txBody>
      </p:sp>
      <p:sp>
        <p:nvSpPr>
          <p:cNvPr id="187" name="Google Shape;187;p24"/>
          <p:cNvSpPr txBox="1"/>
          <p:nvPr>
            <p:ph idx="2" type="body"/>
          </p:nvPr>
        </p:nvSpPr>
        <p:spPr>
          <a:xfrm>
            <a:off x="900000" y="2054675"/>
            <a:ext cx="4680000" cy="72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8" marL="3175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Quicksand"/>
              <a:buNone/>
            </a:pPr>
            <a:r>
              <a:rPr lang="en-US"/>
              <a:t>“It’s gonna be legen - wait for it - dary.” </a:t>
            </a:r>
            <a:r>
              <a:rPr i="1" lang="en-US"/>
              <a:t>Barney Stinson</a:t>
            </a:r>
            <a:endParaRPr i="1"/>
          </a:p>
        </p:txBody>
      </p:sp>
      <p:sp>
        <p:nvSpPr>
          <p:cNvPr id="188" name="Google Shape;188;p24"/>
          <p:cNvSpPr txBox="1"/>
          <p:nvPr>
            <p:ph type="title"/>
          </p:nvPr>
        </p:nvSpPr>
        <p:spPr>
          <a:xfrm>
            <a:off x="7560000" y="720000"/>
            <a:ext cx="11638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Programma</a:t>
            </a:r>
            <a:endParaRPr/>
          </a:p>
        </p:txBody>
      </p:sp>
      <p:sp>
        <p:nvSpPr>
          <p:cNvPr id="189" name="Google Shape;189;p24"/>
          <p:cNvSpPr txBox="1"/>
          <p:nvPr>
            <p:ph idx="11" type="ftr"/>
          </p:nvPr>
        </p:nvSpPr>
        <p:spPr>
          <a:xfrm>
            <a:off x="7560000" y="10602000"/>
            <a:ext cx="99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CI/CD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idx="1" type="body"/>
          </p:nvPr>
        </p:nvSpPr>
        <p:spPr>
          <a:xfrm>
            <a:off x="900000" y="2160000"/>
            <a:ext cx="18306000" cy="79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36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Wat?</a:t>
            </a:r>
            <a:endParaRPr>
              <a:solidFill>
                <a:schemeClr val="dk2"/>
              </a:solidFill>
            </a:endParaRPr>
          </a:p>
          <a:p>
            <a:pPr indent="0" lvl="1" marL="36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solidFill>
                  <a:schemeClr val="dk2"/>
                </a:solidFill>
              </a:rPr>
              <a:t>CI/CD is een `way-of-working` met als doel de stappen die nodig zijn van development tot aan de operatie zoveel mogelijk te automatiseren</a:t>
            </a:r>
            <a:endParaRPr b="0">
              <a:solidFill>
                <a:schemeClr val="dk2"/>
              </a:solidFill>
            </a:endParaRPr>
          </a:p>
          <a:p>
            <a:pPr indent="0" lvl="1" marL="36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700">
                <a:solidFill>
                  <a:schemeClr val="dk2"/>
                </a:solidFill>
              </a:rPr>
              <a:t>“CI/CD bridges the gaps between development and operation activities by enforcing automation in building, testing and deployment of applications.”</a:t>
            </a:r>
            <a:endParaRPr b="0" i="1" sz="2700">
              <a:solidFill>
                <a:schemeClr val="dk2"/>
              </a:solidFill>
            </a:endParaRPr>
          </a:p>
          <a:p>
            <a:pPr indent="0" lvl="1" marL="36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solidFill>
                <a:schemeClr val="dk2"/>
              </a:solidFill>
            </a:endParaRPr>
          </a:p>
          <a:p>
            <a:pPr indent="0" lvl="1" marL="36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Waarom?</a:t>
            </a:r>
            <a:endParaRPr b="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solidFill>
                  <a:schemeClr val="dk2"/>
                </a:solidFill>
              </a:rPr>
              <a:t>Minder handmatige taken -&gt; Sneller + Minder fouten</a:t>
            </a:r>
            <a:endParaRPr b="0">
              <a:solidFill>
                <a:schemeClr val="dk2"/>
              </a:solidFill>
            </a:endParaRPr>
          </a:p>
          <a:p>
            <a:pPr indent="0" lvl="1" marL="36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solidFill>
                <a:schemeClr val="dk2"/>
              </a:solidFill>
            </a:endParaRPr>
          </a:p>
          <a:p>
            <a:pPr indent="0" lvl="1" marL="36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Hoe?</a:t>
            </a:r>
            <a:endParaRPr>
              <a:solidFill>
                <a:schemeClr val="dk2"/>
              </a:solidFill>
            </a:endParaRPr>
          </a:p>
          <a:p>
            <a:pPr indent="0" lvl="1" marL="36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solidFill>
                  <a:schemeClr val="dk2"/>
                </a:solidFill>
              </a:rPr>
              <a:t>CI/CD pipeline</a:t>
            </a:r>
            <a:endParaRPr b="0">
              <a:solidFill>
                <a:schemeClr val="dk2"/>
              </a:solidFill>
            </a:endParaRPr>
          </a:p>
          <a:p>
            <a:pPr indent="0" lvl="1" marL="36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36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36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5"/>
          <p:cNvSpPr txBox="1"/>
          <p:nvPr>
            <p:ph type="title"/>
          </p:nvPr>
        </p:nvSpPr>
        <p:spPr>
          <a:xfrm>
            <a:off x="900000" y="720000"/>
            <a:ext cx="1830600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Wat is CI/CD?</a:t>
            </a:r>
            <a:endParaRPr/>
          </a:p>
        </p:txBody>
      </p:sp>
      <p:sp>
        <p:nvSpPr>
          <p:cNvPr id="197" name="Google Shape;197;p25"/>
          <p:cNvSpPr txBox="1"/>
          <p:nvPr>
            <p:ph idx="11" type="ftr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name</a:t>
            </a:r>
            <a:endParaRPr/>
          </a:p>
        </p:txBody>
      </p:sp>
      <p:pic>
        <p:nvPicPr>
          <p:cNvPr id="198" name="Google Shape;198;p25" title="CI/CD pipelin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7850" y="7413600"/>
            <a:ext cx="73533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idx="1" type="body"/>
          </p:nvPr>
        </p:nvSpPr>
        <p:spPr>
          <a:xfrm>
            <a:off x="900000" y="2160000"/>
            <a:ext cx="18306000" cy="79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CI/CD komt uit de software-engineering wereld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r>
              <a:rPr b="0" lang="en-US"/>
              <a:t>Populair geworden bij de switch van Waterval naar Agile werken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	De kern is snel en iteratief kunnen deployen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Een CI/CD pipeline is geen magisch instrument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CI/CD is een manier van werken en dus meer dan alleen een pipeline die code test.</a:t>
            </a:r>
            <a:endParaRPr b="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Werkafspraken zijn net zo belangrijk als een goed functionerende pipeline (zie volgende slide)</a:t>
            </a:r>
            <a:endParaRPr b="0"/>
          </a:p>
        </p:txBody>
      </p:sp>
      <p:sp>
        <p:nvSpPr>
          <p:cNvPr id="205" name="Google Shape;205;p26"/>
          <p:cNvSpPr txBox="1"/>
          <p:nvPr>
            <p:ph type="title"/>
          </p:nvPr>
        </p:nvSpPr>
        <p:spPr>
          <a:xfrm>
            <a:off x="900000" y="720000"/>
            <a:ext cx="18306000" cy="7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Wat is CI/CD?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idx="1" type="body"/>
          </p:nvPr>
        </p:nvSpPr>
        <p:spPr>
          <a:xfrm>
            <a:off x="900000" y="2160000"/>
            <a:ext cx="18306000" cy="79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SzPts val="600"/>
              <a:buAutoNum type="arabicPeriod"/>
            </a:pPr>
            <a:r>
              <a:rPr lang="en-US" sz="2400"/>
              <a:t>Single source repository</a:t>
            </a:r>
            <a:endParaRPr sz="2400"/>
          </a:p>
          <a:p>
            <a:pPr indent="-266700" lvl="1" marL="914400" rtl="0" algn="l">
              <a:spcBef>
                <a:spcPts val="0"/>
              </a:spcBef>
              <a:spcAft>
                <a:spcPts val="0"/>
              </a:spcAft>
              <a:buSzPts val="600"/>
              <a:buChar char="○"/>
            </a:pPr>
            <a:r>
              <a:rPr lang="en-US" sz="2400"/>
              <a:t>Quite obvious</a:t>
            </a:r>
            <a:r>
              <a:rPr lang="en-US" sz="2400"/>
              <a:t>, </a:t>
            </a:r>
            <a:r>
              <a:rPr lang="en-US" sz="2400"/>
              <a:t>just use </a:t>
            </a:r>
            <a:r>
              <a:rPr lang="en-US" sz="2400"/>
              <a:t>Git</a:t>
            </a:r>
            <a:r>
              <a:rPr lang="en-US" sz="2400"/>
              <a:t>Hub/GitLab</a:t>
            </a:r>
            <a:endParaRPr sz="2400"/>
          </a:p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SzPts val="600"/>
              <a:buAutoNum type="arabicPeriod"/>
            </a:pPr>
            <a:r>
              <a:rPr lang="en-US" sz="2400"/>
              <a:t>Frequent check-ins to main branch</a:t>
            </a:r>
            <a:endParaRPr sz="2400"/>
          </a:p>
          <a:p>
            <a:pPr indent="-266700" lvl="1" marL="914400" rtl="0" algn="l">
              <a:spcBef>
                <a:spcPts val="0"/>
              </a:spcBef>
              <a:spcAft>
                <a:spcPts val="0"/>
              </a:spcAft>
              <a:buSzPts val="600"/>
              <a:buChar char="○"/>
            </a:pPr>
            <a:r>
              <a:rPr lang="en-US" sz="2400"/>
              <a:t>Merge often and merge nothing more than 1 change at a time</a:t>
            </a:r>
            <a:endParaRPr sz="2400"/>
          </a:p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SzPts val="600"/>
              <a:buAutoNum type="arabicPeriod"/>
            </a:pPr>
            <a:r>
              <a:rPr lang="en-US" sz="2400"/>
              <a:t>Automated builds</a:t>
            </a:r>
            <a:endParaRPr sz="2400"/>
          </a:p>
          <a:p>
            <a:pPr indent="-266700" lvl="1" marL="914400" rtl="0" algn="l">
              <a:spcBef>
                <a:spcPts val="0"/>
              </a:spcBef>
              <a:spcAft>
                <a:spcPts val="0"/>
              </a:spcAft>
              <a:buSzPts val="600"/>
              <a:buChar char="○"/>
            </a:pPr>
            <a:r>
              <a:rPr lang="en-US" sz="2400"/>
              <a:t>CI process should automatically package/compile the code into the application</a:t>
            </a:r>
            <a:endParaRPr sz="2400"/>
          </a:p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SzPts val="600"/>
              <a:buAutoNum type="arabicPeriod"/>
            </a:pPr>
            <a:r>
              <a:rPr lang="en-US" sz="2400"/>
              <a:t>Self-testing builds</a:t>
            </a:r>
            <a:endParaRPr sz="2400"/>
          </a:p>
          <a:p>
            <a:pPr indent="-266700" lvl="1" marL="914400" rtl="0" algn="l">
              <a:spcBef>
                <a:spcPts val="0"/>
              </a:spcBef>
              <a:spcAft>
                <a:spcPts val="0"/>
              </a:spcAft>
              <a:buSzPts val="600"/>
              <a:buChar char="○"/>
            </a:pPr>
            <a:r>
              <a:rPr lang="en-US" sz="2400"/>
              <a:t>Ensure that: A failed test == A failed build</a:t>
            </a:r>
            <a:endParaRPr sz="2400"/>
          </a:p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SzPts val="600"/>
              <a:buAutoNum type="arabicPeriod"/>
            </a:pPr>
            <a:r>
              <a:rPr lang="en-US" sz="2400"/>
              <a:t>Frequent iterations</a:t>
            </a:r>
            <a:endParaRPr sz="2400"/>
          </a:p>
          <a:p>
            <a:pPr indent="-266700" lvl="1" marL="914400" rtl="0" algn="l">
              <a:spcBef>
                <a:spcPts val="0"/>
              </a:spcBef>
              <a:spcAft>
                <a:spcPts val="0"/>
              </a:spcAft>
              <a:buSzPts val="600"/>
              <a:buChar char="○"/>
            </a:pPr>
            <a:r>
              <a:rPr lang="en-US" sz="2400"/>
              <a:t>See #2; easy to roll back changes if </a:t>
            </a:r>
            <a:endParaRPr sz="2400"/>
          </a:p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SzPts val="600"/>
              <a:buAutoNum type="arabicPeriod"/>
            </a:pPr>
            <a:r>
              <a:rPr lang="en-US" sz="2400"/>
              <a:t>Stable testing environments</a:t>
            </a:r>
            <a:endParaRPr sz="2400"/>
          </a:p>
          <a:p>
            <a:pPr indent="-266700" lvl="1" marL="914400" rtl="0" algn="l">
              <a:spcBef>
                <a:spcPts val="0"/>
              </a:spcBef>
              <a:spcAft>
                <a:spcPts val="0"/>
              </a:spcAft>
              <a:buSzPts val="600"/>
              <a:buChar char="○"/>
            </a:pPr>
            <a:r>
              <a:rPr lang="en-US" sz="2400"/>
              <a:t>Tests should always be run in an environment </a:t>
            </a:r>
            <a:r>
              <a:rPr lang="en-US" sz="2400"/>
              <a:t>identical to production</a:t>
            </a:r>
            <a:endParaRPr sz="2400"/>
          </a:p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SzPts val="600"/>
              <a:buAutoNum type="arabicPeriod"/>
            </a:pPr>
            <a:r>
              <a:rPr lang="en-US" sz="2400"/>
              <a:t>Maximum visibility</a:t>
            </a:r>
            <a:endParaRPr sz="2400"/>
          </a:p>
          <a:p>
            <a:pPr indent="-266700" lvl="1" marL="914400" rtl="0" algn="l">
              <a:spcBef>
                <a:spcPts val="0"/>
              </a:spcBef>
              <a:spcAft>
                <a:spcPts val="0"/>
              </a:spcAft>
              <a:buSzPts val="600"/>
              <a:buChar char="○"/>
            </a:pPr>
            <a:r>
              <a:rPr lang="en-US" sz="2400"/>
              <a:t>Every dev should be </a:t>
            </a:r>
            <a:r>
              <a:rPr lang="en-US" sz="2400"/>
              <a:t>able</a:t>
            </a:r>
            <a:r>
              <a:rPr lang="en-US" sz="2400"/>
              <a:t> to access the latest version of the software (see #1)</a:t>
            </a:r>
            <a:endParaRPr sz="2400"/>
          </a:p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SzPts val="600"/>
              <a:buAutoNum type="arabicPeriod"/>
            </a:pPr>
            <a:r>
              <a:rPr lang="en-US" sz="2400"/>
              <a:t>Predictable deployments anytime</a:t>
            </a:r>
            <a:endParaRPr sz="2400"/>
          </a:p>
          <a:p>
            <a:pPr indent="-266700" lvl="1" marL="914400" rtl="0" algn="l">
              <a:spcBef>
                <a:spcPts val="0"/>
              </a:spcBef>
              <a:spcAft>
                <a:spcPts val="0"/>
              </a:spcAft>
              <a:buSzPts val="600"/>
              <a:buChar char="○"/>
            </a:pPr>
            <a:r>
              <a:rPr lang="en-US" sz="2400"/>
              <a:t>Deployments should be routine &amp; low-risk so everyone in the team is comfortable with it.</a:t>
            </a:r>
            <a:endParaRPr sz="2400"/>
          </a:p>
        </p:txBody>
      </p:sp>
      <p:sp>
        <p:nvSpPr>
          <p:cNvPr id="212" name="Google Shape;212;p27"/>
          <p:cNvSpPr txBox="1"/>
          <p:nvPr>
            <p:ph type="title"/>
          </p:nvPr>
        </p:nvSpPr>
        <p:spPr>
          <a:xfrm>
            <a:off x="900000" y="720000"/>
            <a:ext cx="18306000" cy="7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CI/CD fundamentals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1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>
            <p:ph idx="1" type="body"/>
          </p:nvPr>
        </p:nvSpPr>
        <p:spPr>
          <a:xfrm>
            <a:off x="899050" y="2783600"/>
            <a:ext cx="18306000" cy="26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36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solidFill>
                  <a:schemeClr val="dk1"/>
                </a:solidFill>
              </a:rPr>
              <a:t>“CI is the practice of </a:t>
            </a:r>
            <a:r>
              <a:rPr lang="en-US">
                <a:solidFill>
                  <a:schemeClr val="dk1"/>
                </a:solidFill>
              </a:rPr>
              <a:t>integrating</a:t>
            </a:r>
            <a:r>
              <a:rPr b="0" lang="en-US">
                <a:solidFill>
                  <a:schemeClr val="dk1"/>
                </a:solidFill>
              </a:rPr>
              <a:t> all your code changes into the </a:t>
            </a:r>
            <a:r>
              <a:rPr lang="en-US">
                <a:solidFill>
                  <a:schemeClr val="dk1"/>
                </a:solidFill>
              </a:rPr>
              <a:t>main branch</a:t>
            </a:r>
            <a:r>
              <a:rPr b="0" lang="en-US">
                <a:solidFill>
                  <a:schemeClr val="dk1"/>
                </a:solidFill>
              </a:rPr>
              <a:t> of a shared source code repository </a:t>
            </a:r>
            <a:r>
              <a:rPr lang="en-US">
                <a:solidFill>
                  <a:schemeClr val="dk1"/>
                </a:solidFill>
              </a:rPr>
              <a:t>early and often</a:t>
            </a:r>
            <a:r>
              <a:rPr b="0" lang="en-US">
                <a:solidFill>
                  <a:schemeClr val="dk1"/>
                </a:solidFill>
              </a:rPr>
              <a:t>, automatically </a:t>
            </a:r>
            <a:r>
              <a:rPr lang="en-US">
                <a:solidFill>
                  <a:schemeClr val="dk1"/>
                </a:solidFill>
              </a:rPr>
              <a:t>testing</a:t>
            </a:r>
            <a:r>
              <a:rPr b="0" lang="en-US">
                <a:solidFill>
                  <a:schemeClr val="dk1"/>
                </a:solidFill>
              </a:rPr>
              <a:t> each change when you commit or merge </a:t>
            </a:r>
            <a:r>
              <a:rPr b="0" lang="en-US">
                <a:solidFill>
                  <a:schemeClr val="dk1"/>
                </a:solidFill>
              </a:rPr>
              <a:t>them and </a:t>
            </a:r>
            <a:r>
              <a:rPr lang="en-US">
                <a:solidFill>
                  <a:schemeClr val="dk1"/>
                </a:solidFill>
              </a:rPr>
              <a:t>automatically</a:t>
            </a:r>
            <a:r>
              <a:rPr b="0" lang="en-US">
                <a:solidFill>
                  <a:schemeClr val="dk1"/>
                </a:solidFill>
              </a:rPr>
              <a:t> kicking off a </a:t>
            </a:r>
            <a:r>
              <a:rPr lang="en-US">
                <a:solidFill>
                  <a:schemeClr val="dk1"/>
                </a:solidFill>
              </a:rPr>
              <a:t>build</a:t>
            </a:r>
            <a:r>
              <a:rPr b="0" lang="en-US">
                <a:solidFill>
                  <a:schemeClr val="dk1"/>
                </a:solidFill>
              </a:rPr>
              <a:t>.”</a:t>
            </a:r>
            <a:endParaRPr b="0">
              <a:solidFill>
                <a:schemeClr val="dk1"/>
              </a:solidFill>
            </a:endParaRPr>
          </a:p>
          <a:p>
            <a:pPr indent="0" lvl="1" marL="36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1" marL="36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19" name="Google Shape;219;p28"/>
          <p:cNvSpPr txBox="1"/>
          <p:nvPr>
            <p:ph type="title"/>
          </p:nvPr>
        </p:nvSpPr>
        <p:spPr>
          <a:xfrm>
            <a:off x="900000" y="720000"/>
            <a:ext cx="1830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Continuous</a:t>
            </a:r>
            <a:r>
              <a:rPr lang="en-US"/>
              <a:t> Integration</a:t>
            </a:r>
            <a:endParaRPr/>
          </a:p>
        </p:txBody>
      </p:sp>
      <p:sp>
        <p:nvSpPr>
          <p:cNvPr id="220" name="Google Shape;220;p28"/>
          <p:cNvSpPr txBox="1"/>
          <p:nvPr>
            <p:ph idx="11" type="ftr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name</a:t>
            </a:r>
            <a:endParaRPr/>
          </a:p>
        </p:txBody>
      </p:sp>
      <p:graphicFrame>
        <p:nvGraphicFramePr>
          <p:cNvPr id="221" name="Google Shape;221;p28"/>
          <p:cNvGraphicFramePr/>
          <p:nvPr/>
        </p:nvGraphicFramePr>
        <p:xfrm>
          <a:off x="4540825" y="5891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{3369E38D-972A-4121-B78D-75FF919E0432}</a:tableStyleId>
              </a:tblPr>
              <a:tblGrid>
                <a:gridCol w="5992125"/>
                <a:gridCol w="50303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Responsibility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Team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CI pipeline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Write proper code that complies with linting rules (or use </a:t>
                      </a:r>
                      <a:r>
                        <a:rPr i="1" lang="en-US"/>
                        <a:t>black</a:t>
                      </a:r>
                      <a:r>
                        <a:rPr lang="en-US"/>
                        <a:t>…)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Check linting (or apply </a:t>
                      </a:r>
                      <a:r>
                        <a:rPr i="1" lang="en-US"/>
                        <a:t>black</a:t>
                      </a:r>
                      <a:r>
                        <a:rPr lang="en-US"/>
                        <a:t>…)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Write proper tests that make sense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Run tests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Merge frequently to main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Build (e.g. a Docker container)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Merging one change at a 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Check failure/success of the CI pipeline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descr="A Few Principles of Clean Code" id="222" name="Google Shape;22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866" y="8066221"/>
            <a:ext cx="2796811" cy="253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8"/>
          <p:cNvSpPr/>
          <p:nvPr/>
        </p:nvSpPr>
        <p:spPr>
          <a:xfrm flipH="1" rot="-2173151">
            <a:off x="2391593" y="7156078"/>
            <a:ext cx="2292868" cy="549694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8"/>
          <p:cNvSpPr txBox="1"/>
          <p:nvPr/>
        </p:nvSpPr>
        <p:spPr>
          <a:xfrm rot="-2167971">
            <a:off x="1426969" y="6778759"/>
            <a:ext cx="3139100" cy="4001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Quicksand"/>
                <a:ea typeface="Quicksand"/>
                <a:cs typeface="Quicksand"/>
                <a:sym typeface="Quicksand"/>
              </a:rPr>
              <a:t>Tip: </a:t>
            </a:r>
            <a:r>
              <a:rPr lang="en-US">
                <a:latin typeface="Quicksand"/>
                <a:ea typeface="Quicksand"/>
                <a:cs typeface="Quicksand"/>
                <a:sym typeface="Quicksand"/>
              </a:rPr>
              <a:t>Robert C. Martin - Clean Code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>
            <p:ph idx="1" type="body"/>
          </p:nvPr>
        </p:nvSpPr>
        <p:spPr>
          <a:xfrm>
            <a:off x="900000" y="2160000"/>
            <a:ext cx="18306000" cy="79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36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Richtlijn</a:t>
            </a:r>
            <a:r>
              <a:rPr lang="en-US">
                <a:solidFill>
                  <a:schemeClr val="dk1"/>
                </a:solidFill>
              </a:rPr>
              <a:t>: Een CI process zou niet langer moeten duren van 10 minuten</a:t>
            </a:r>
            <a:endParaRPr>
              <a:solidFill>
                <a:schemeClr val="dk1"/>
              </a:solidFill>
            </a:endParaRPr>
          </a:p>
          <a:p>
            <a:pPr indent="-457200" lvl="1" marL="97155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solidFill>
                  <a:schemeClr val="dk1"/>
                </a:solidFill>
              </a:rPr>
              <a:t>Bij een trage CI-pipeline worden dev’s defensief en houden ze changes langer op hun lokale machine → Hierdoor zijn er potentieel meer merge conflicts.</a:t>
            </a:r>
            <a:endParaRPr b="0">
              <a:solidFill>
                <a:schemeClr val="dk1"/>
              </a:solidFill>
            </a:endParaRPr>
          </a:p>
          <a:p>
            <a:pPr indent="0" lvl="1" marL="36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solidFill>
                  <a:schemeClr val="dk1"/>
                </a:solidFill>
              </a:rPr>
              <a:t>	Bij een trage CI-pipeline gaan dev’s context wisselen -&gt; Is moeilijk en kost energy</a:t>
            </a:r>
            <a:endParaRPr b="0">
              <a:solidFill>
                <a:schemeClr val="dk1"/>
              </a:solidFill>
            </a:endParaRPr>
          </a:p>
          <a:p>
            <a:pPr indent="0" lvl="1" marL="36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Tip (voor zover nog niet bekend)</a:t>
            </a:r>
            <a:endParaRPr>
              <a:solidFill>
                <a:schemeClr val="dk1"/>
              </a:solidFill>
            </a:endParaRPr>
          </a:p>
          <a:p>
            <a:pPr indent="0" lvl="1" marL="36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	</a:t>
            </a:r>
            <a:r>
              <a:rPr b="0" lang="en-US">
                <a:solidFill>
                  <a:schemeClr val="dk1"/>
                </a:solidFill>
              </a:rPr>
              <a:t>Investeer tijd in je lokale setup met als doel: minimaliseren van failing pipelines</a:t>
            </a:r>
            <a:endParaRPr b="0">
              <a:solidFill>
                <a:schemeClr val="dk1"/>
              </a:solidFill>
            </a:endParaRPr>
          </a:p>
          <a:p>
            <a:pPr indent="-457200" lvl="1" marL="51435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solidFill>
                  <a:schemeClr val="dk1"/>
                </a:solidFill>
              </a:rPr>
              <a:t>	Gebruik een makefile &amp; pre-commit die de remote CI-pipeline nabootst, voor snellere development</a:t>
            </a:r>
            <a:endParaRPr b="0">
              <a:solidFill>
                <a:schemeClr val="dk1"/>
              </a:solidFill>
            </a:endParaRPr>
          </a:p>
        </p:txBody>
      </p:sp>
      <p:sp>
        <p:nvSpPr>
          <p:cNvPr id="231" name="Google Shape;231;p29"/>
          <p:cNvSpPr txBox="1"/>
          <p:nvPr>
            <p:ph type="title"/>
          </p:nvPr>
        </p:nvSpPr>
        <p:spPr>
          <a:xfrm>
            <a:off x="900000" y="720000"/>
            <a:ext cx="1830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Continuous Integration</a:t>
            </a:r>
            <a:endParaRPr/>
          </a:p>
        </p:txBody>
      </p:sp>
      <p:sp>
        <p:nvSpPr>
          <p:cNvPr id="232" name="Google Shape;232;p29"/>
          <p:cNvSpPr txBox="1"/>
          <p:nvPr>
            <p:ph idx="11" type="ftr"/>
          </p:nvPr>
        </p:nvSpPr>
        <p:spPr>
          <a:xfrm>
            <a:off x="2340000" y="10602000"/>
            <a:ext cx="10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name</a:t>
            </a:r>
            <a:endParaRPr/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5925" y="6853950"/>
            <a:ext cx="4212250" cy="36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BDR Theme">
  <a:themeElements>
    <a:clrScheme name="Custom 1">
      <a:dk1>
        <a:srgbClr val="0C2749"/>
      </a:dk1>
      <a:lt1>
        <a:srgbClr val="FFFFFF"/>
      </a:lt1>
      <a:dk2>
        <a:srgbClr val="0C2749"/>
      </a:dk2>
      <a:lt2>
        <a:srgbClr val="ECF1F3"/>
      </a:lt2>
      <a:accent1>
        <a:srgbClr val="00B9AD"/>
      </a:accent1>
      <a:accent2>
        <a:srgbClr val="EE2F53"/>
      </a:accent2>
      <a:accent3>
        <a:srgbClr val="0C2749"/>
      </a:accent3>
      <a:accent4>
        <a:srgbClr val="00B9AD"/>
      </a:accent4>
      <a:accent5>
        <a:srgbClr val="EE2F53"/>
      </a:accent5>
      <a:accent6>
        <a:srgbClr val="0C2749"/>
      </a:accent6>
      <a:hlink>
        <a:srgbClr val="EE2F53"/>
      </a:hlink>
      <a:folHlink>
        <a:srgbClr val="BE244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Kantoorth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